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9"/>
  </p:notesMasterIdLst>
  <p:handoutMasterIdLst>
    <p:handoutMasterId r:id="rId50"/>
  </p:handoutMasterIdLst>
  <p:sldIdLst>
    <p:sldId id="502" r:id="rId2"/>
    <p:sldId id="256" r:id="rId3"/>
    <p:sldId id="346" r:id="rId4"/>
    <p:sldId id="503" r:id="rId5"/>
    <p:sldId id="504" r:id="rId6"/>
    <p:sldId id="517" r:id="rId7"/>
    <p:sldId id="526" r:id="rId8"/>
    <p:sldId id="527" r:id="rId9"/>
    <p:sldId id="528" r:id="rId10"/>
    <p:sldId id="524" r:id="rId11"/>
    <p:sldId id="506" r:id="rId12"/>
    <p:sldId id="481" r:id="rId13"/>
    <p:sldId id="485" r:id="rId14"/>
    <p:sldId id="484" r:id="rId15"/>
    <p:sldId id="515" r:id="rId16"/>
    <p:sldId id="514" r:id="rId17"/>
    <p:sldId id="487" r:id="rId18"/>
    <p:sldId id="486" r:id="rId19"/>
    <p:sldId id="490" r:id="rId20"/>
    <p:sldId id="488" r:id="rId21"/>
    <p:sldId id="489" r:id="rId22"/>
    <p:sldId id="507" r:id="rId23"/>
    <p:sldId id="491" r:id="rId24"/>
    <p:sldId id="495" r:id="rId25"/>
    <p:sldId id="508" r:id="rId26"/>
    <p:sldId id="492" r:id="rId27"/>
    <p:sldId id="496" r:id="rId28"/>
    <p:sldId id="494" r:id="rId29"/>
    <p:sldId id="493" r:id="rId30"/>
    <p:sldId id="497" r:id="rId31"/>
    <p:sldId id="509" r:id="rId32"/>
    <p:sldId id="510" r:id="rId33"/>
    <p:sldId id="511" r:id="rId34"/>
    <p:sldId id="512" r:id="rId35"/>
    <p:sldId id="513" r:id="rId36"/>
    <p:sldId id="525" r:id="rId37"/>
    <p:sldId id="498" r:id="rId38"/>
    <p:sldId id="499" r:id="rId39"/>
    <p:sldId id="520" r:id="rId40"/>
    <p:sldId id="521" r:id="rId41"/>
    <p:sldId id="522" r:id="rId42"/>
    <p:sldId id="523" r:id="rId43"/>
    <p:sldId id="529" r:id="rId44"/>
    <p:sldId id="501" r:id="rId45"/>
    <p:sldId id="518" r:id="rId46"/>
    <p:sldId id="519" r:id="rId47"/>
    <p:sldId id="516" r:id="rId48"/>
  </p:sldIdLst>
  <p:sldSz cx="12190413" cy="6858000"/>
  <p:notesSz cx="6881813" cy="9296400"/>
  <p:defaultTextStyle>
    <a:defPPr>
      <a:defRPr lang="en-US"/>
    </a:defPPr>
    <a:lvl1pPr algn="l" rtl="0" eaLnBrk="0" fontAlgn="base" hangingPunct="0">
      <a:spcBef>
        <a:spcPct val="0"/>
      </a:spcBef>
      <a:spcAft>
        <a:spcPct val="0"/>
      </a:spcAft>
      <a:defRPr sz="2800" kern="1200">
        <a:solidFill>
          <a:schemeClr val="tx1"/>
        </a:solidFill>
        <a:latin typeface="Verdana" pitchFamily="34" charset="0"/>
        <a:ea typeface="ＭＳ Ｐゴシック" pitchFamily="34" charset="-128"/>
        <a:cs typeface="+mn-cs"/>
      </a:defRPr>
    </a:lvl1pPr>
    <a:lvl2pPr marL="457200" algn="l" rtl="0" eaLnBrk="0" fontAlgn="base" hangingPunct="0">
      <a:spcBef>
        <a:spcPct val="0"/>
      </a:spcBef>
      <a:spcAft>
        <a:spcPct val="0"/>
      </a:spcAft>
      <a:defRPr sz="2800" kern="1200">
        <a:solidFill>
          <a:schemeClr val="tx1"/>
        </a:solidFill>
        <a:latin typeface="Verdana" pitchFamily="34" charset="0"/>
        <a:ea typeface="ＭＳ Ｐゴシック" pitchFamily="34" charset="-128"/>
        <a:cs typeface="+mn-cs"/>
      </a:defRPr>
    </a:lvl2pPr>
    <a:lvl3pPr marL="914400" algn="l" rtl="0" eaLnBrk="0" fontAlgn="base" hangingPunct="0">
      <a:spcBef>
        <a:spcPct val="0"/>
      </a:spcBef>
      <a:spcAft>
        <a:spcPct val="0"/>
      </a:spcAft>
      <a:defRPr sz="2800" kern="1200">
        <a:solidFill>
          <a:schemeClr val="tx1"/>
        </a:solidFill>
        <a:latin typeface="Verdana" pitchFamily="34" charset="0"/>
        <a:ea typeface="ＭＳ Ｐゴシック" pitchFamily="34" charset="-128"/>
        <a:cs typeface="+mn-cs"/>
      </a:defRPr>
    </a:lvl3pPr>
    <a:lvl4pPr marL="1371600" algn="l" rtl="0" eaLnBrk="0" fontAlgn="base" hangingPunct="0">
      <a:spcBef>
        <a:spcPct val="0"/>
      </a:spcBef>
      <a:spcAft>
        <a:spcPct val="0"/>
      </a:spcAft>
      <a:defRPr sz="2800" kern="1200">
        <a:solidFill>
          <a:schemeClr val="tx1"/>
        </a:solidFill>
        <a:latin typeface="Verdana" pitchFamily="34" charset="0"/>
        <a:ea typeface="ＭＳ Ｐゴシック" pitchFamily="34" charset="-128"/>
        <a:cs typeface="+mn-cs"/>
      </a:defRPr>
    </a:lvl4pPr>
    <a:lvl5pPr marL="1828800" algn="l" rtl="0" eaLnBrk="0" fontAlgn="base" hangingPunct="0">
      <a:spcBef>
        <a:spcPct val="0"/>
      </a:spcBef>
      <a:spcAft>
        <a:spcPct val="0"/>
      </a:spcAft>
      <a:defRPr sz="28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28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28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28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2800" kern="1200">
        <a:solidFill>
          <a:schemeClr val="tx1"/>
        </a:solidFill>
        <a:latin typeface="Verdana" pitchFamily="34" charset="0"/>
        <a:ea typeface="ＭＳ Ｐゴシック" pitchFamily="34" charset="-128"/>
        <a:cs typeface="+mn-cs"/>
      </a:defRPr>
    </a:lvl9pPr>
  </p:defaultTextStyle>
  <p:extLst>
    <p:ext uri="{EFAFB233-063F-42B5-8137-9DF3F51BA10A}">
      <p15:sldGuideLst xmlns:p15="http://schemas.microsoft.com/office/powerpoint/2012/main" xmlns="">
        <p15:guide id="1" orient="horz" pos="816">
          <p15:clr>
            <a:srgbClr val="A4A3A4"/>
          </p15:clr>
        </p15:guide>
        <p15:guide id="2" pos="695">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A50021"/>
    <a:srgbClr val="CC0000"/>
    <a:srgbClr val="000099"/>
    <a:srgbClr val="FF0000"/>
    <a:srgbClr val="C1FFFF"/>
    <a:srgbClr val="A7FF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103" autoAdjust="0"/>
    <p:restoredTop sz="75704" autoAdjust="0"/>
  </p:normalViewPr>
  <p:slideViewPr>
    <p:cSldViewPr snapToGrid="0">
      <p:cViewPr>
        <p:scale>
          <a:sx n="66" d="100"/>
          <a:sy n="66" d="100"/>
        </p:scale>
        <p:origin x="-624" y="-606"/>
      </p:cViewPr>
      <p:guideLst>
        <p:guide orient="horz" pos="816"/>
        <p:guide pos="695"/>
      </p:guideLst>
    </p:cSldViewPr>
  </p:slideViewPr>
  <p:outlineViewPr>
    <p:cViewPr>
      <p:scale>
        <a:sx n="33" d="100"/>
        <a:sy n="33" d="100"/>
      </p:scale>
      <p:origin x="0" y="34552"/>
    </p:cViewPr>
    <p:sldLst>
      <p:sld r:id="rId1" collapse="1"/>
    </p:sldLst>
  </p:outlineViewPr>
  <p:notesTextViewPr>
    <p:cViewPr>
      <p:scale>
        <a:sx n="100" d="100"/>
        <a:sy n="100" d="100"/>
      </p:scale>
      <p:origin x="0" y="0"/>
    </p:cViewPr>
  </p:notesTextViewPr>
  <p:sorterViewPr>
    <p:cViewPr>
      <p:scale>
        <a:sx n="66" d="100"/>
        <a:sy n="66" d="100"/>
      </p:scale>
      <p:origin x="0" y="5028"/>
    </p:cViewPr>
  </p:sorterViewPr>
  <p:notesViewPr>
    <p:cSldViewPr snapToGrid="0">
      <p:cViewPr varScale="1">
        <p:scale>
          <a:sx n="64" d="100"/>
          <a:sy n="64" d="100"/>
        </p:scale>
        <p:origin x="-1914" y="-84"/>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98788"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defTabSz="908050">
              <a:defRPr sz="1200">
                <a:latin typeface="Helvetica" pitchFamily="34" charset="0"/>
              </a:defRPr>
            </a:lvl1pPr>
          </a:lstStyle>
          <a:p>
            <a:pPr>
              <a:defRPr/>
            </a:pPr>
            <a:endParaRPr lang="zh-CN" altLang="en-US"/>
          </a:p>
        </p:txBody>
      </p:sp>
      <p:sp>
        <p:nvSpPr>
          <p:cNvPr id="62467" name="Rectangle 3"/>
          <p:cNvSpPr>
            <a:spLocks noGrp="1" noChangeArrowheads="1"/>
          </p:cNvSpPr>
          <p:nvPr>
            <p:ph type="dt" sz="quarter" idx="1"/>
          </p:nvPr>
        </p:nvSpPr>
        <p:spPr bwMode="auto">
          <a:xfrm>
            <a:off x="3900488" y="0"/>
            <a:ext cx="3000375"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algn="r" defTabSz="908050">
              <a:defRPr sz="1200">
                <a:latin typeface="Helvetica" pitchFamily="34" charset="0"/>
              </a:defRPr>
            </a:lvl1pPr>
          </a:lstStyle>
          <a:p>
            <a:pPr>
              <a:defRPr/>
            </a:pPr>
            <a:endParaRPr lang="zh-CN" altLang="en-US"/>
          </a:p>
        </p:txBody>
      </p:sp>
      <p:sp>
        <p:nvSpPr>
          <p:cNvPr id="62468" name="Rectangle 4"/>
          <p:cNvSpPr>
            <a:spLocks noGrp="1" noChangeArrowheads="1"/>
          </p:cNvSpPr>
          <p:nvPr>
            <p:ph type="ftr" sz="quarter" idx="2"/>
          </p:nvPr>
        </p:nvSpPr>
        <p:spPr bwMode="auto">
          <a:xfrm>
            <a:off x="0" y="8853488"/>
            <a:ext cx="2998788"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defTabSz="908050">
              <a:defRPr sz="1200">
                <a:latin typeface="Helvetica" pitchFamily="34" charset="0"/>
              </a:defRPr>
            </a:lvl1pPr>
          </a:lstStyle>
          <a:p>
            <a:pPr>
              <a:defRPr/>
            </a:pPr>
            <a:endParaRPr lang="zh-CN" altLang="en-US"/>
          </a:p>
        </p:txBody>
      </p:sp>
      <p:sp>
        <p:nvSpPr>
          <p:cNvPr id="62469" name="Rectangle 5"/>
          <p:cNvSpPr>
            <a:spLocks noGrp="1" noChangeArrowheads="1"/>
          </p:cNvSpPr>
          <p:nvPr>
            <p:ph type="sldNum" sz="quarter" idx="3"/>
          </p:nvPr>
        </p:nvSpPr>
        <p:spPr bwMode="auto">
          <a:xfrm>
            <a:off x="3900488" y="8853488"/>
            <a:ext cx="3000375"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algn="r" defTabSz="908050">
              <a:defRPr sz="1200">
                <a:latin typeface="Helvetica" pitchFamily="34" charset="0"/>
              </a:defRPr>
            </a:lvl1pPr>
          </a:lstStyle>
          <a:p>
            <a:pPr>
              <a:defRPr/>
            </a:pPr>
            <a:fld id="{37A968EB-E94C-4CAF-B5F7-D28F750368A4}" type="slidenum">
              <a:rPr lang="zh-CN" altLang="en-US"/>
              <a:pPr>
                <a:defRPr/>
              </a:pPr>
              <a:t>‹#›</a:t>
            </a:fld>
            <a:endParaRPr lang="en-US" altLang="zh-CN"/>
          </a:p>
        </p:txBody>
      </p:sp>
    </p:spTree>
    <p:extLst>
      <p:ext uri="{BB962C8B-B14F-4D97-AF65-F5344CB8AC3E}">
        <p14:creationId xmlns:p14="http://schemas.microsoft.com/office/powerpoint/2010/main" val="2243284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2998788"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defTabSz="908050">
              <a:defRPr sz="1200">
                <a:latin typeface="Helvetica" pitchFamily="34" charset="0"/>
              </a:defRPr>
            </a:lvl1pPr>
          </a:lstStyle>
          <a:p>
            <a:pPr>
              <a:defRPr/>
            </a:pPr>
            <a:endParaRPr lang="zh-CN" altLang="en-US"/>
          </a:p>
        </p:txBody>
      </p:sp>
      <p:sp>
        <p:nvSpPr>
          <p:cNvPr id="74755" name="Rectangle 3"/>
          <p:cNvSpPr>
            <a:spLocks noGrp="1" noChangeArrowheads="1"/>
          </p:cNvSpPr>
          <p:nvPr>
            <p:ph type="dt" idx="1"/>
          </p:nvPr>
        </p:nvSpPr>
        <p:spPr bwMode="auto">
          <a:xfrm>
            <a:off x="3900488" y="0"/>
            <a:ext cx="3000375"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algn="r" defTabSz="908050">
              <a:defRPr sz="1200">
                <a:latin typeface="Helvetica" pitchFamily="34" charset="0"/>
              </a:defRPr>
            </a:lvl1pPr>
          </a:lstStyle>
          <a:p>
            <a:pPr>
              <a:defRPr/>
            </a:pPr>
            <a:endParaRPr lang="zh-CN" altLang="en-US"/>
          </a:p>
        </p:txBody>
      </p:sp>
      <p:sp>
        <p:nvSpPr>
          <p:cNvPr id="23556" name="Rectangle 4"/>
          <p:cNvSpPr>
            <a:spLocks noGrp="1" noRot="1" noChangeAspect="1" noChangeArrowheads="1" noTextEdit="1"/>
          </p:cNvSpPr>
          <p:nvPr>
            <p:ph type="sldImg" idx="2"/>
          </p:nvPr>
        </p:nvSpPr>
        <p:spPr bwMode="auto">
          <a:xfrm>
            <a:off x="295275" y="688975"/>
            <a:ext cx="6234113" cy="35083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7" name="Rectangle 5"/>
          <p:cNvSpPr>
            <a:spLocks noGrp="1" noChangeArrowheads="1"/>
          </p:cNvSpPr>
          <p:nvPr>
            <p:ph type="body" sz="quarter" idx="3"/>
          </p:nvPr>
        </p:nvSpPr>
        <p:spPr bwMode="auto">
          <a:xfrm>
            <a:off x="900113" y="4427538"/>
            <a:ext cx="5100637" cy="4195762"/>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74758" name="Rectangle 6"/>
          <p:cNvSpPr>
            <a:spLocks noGrp="1" noChangeArrowheads="1"/>
          </p:cNvSpPr>
          <p:nvPr>
            <p:ph type="ftr" sz="quarter" idx="4"/>
          </p:nvPr>
        </p:nvSpPr>
        <p:spPr bwMode="auto">
          <a:xfrm>
            <a:off x="0" y="8853488"/>
            <a:ext cx="2998788"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defTabSz="908050">
              <a:defRPr sz="1200">
                <a:latin typeface="Helvetica" pitchFamily="34" charset="0"/>
              </a:defRPr>
            </a:lvl1pPr>
          </a:lstStyle>
          <a:p>
            <a:pPr>
              <a:defRPr/>
            </a:pPr>
            <a:endParaRPr lang="zh-CN" altLang="en-US"/>
          </a:p>
        </p:txBody>
      </p:sp>
      <p:sp>
        <p:nvSpPr>
          <p:cNvPr id="74759" name="Rectangle 7"/>
          <p:cNvSpPr>
            <a:spLocks noGrp="1" noChangeArrowheads="1"/>
          </p:cNvSpPr>
          <p:nvPr>
            <p:ph type="sldNum" sz="quarter" idx="5"/>
          </p:nvPr>
        </p:nvSpPr>
        <p:spPr bwMode="auto">
          <a:xfrm>
            <a:off x="3900488" y="8853488"/>
            <a:ext cx="3000375"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algn="r" defTabSz="908050">
              <a:defRPr sz="1200">
                <a:latin typeface="Helvetica" pitchFamily="34" charset="0"/>
              </a:defRPr>
            </a:lvl1pPr>
          </a:lstStyle>
          <a:p>
            <a:pPr>
              <a:defRPr/>
            </a:pPr>
            <a:fld id="{8C35ED89-1B6A-4D59-A76D-0CACA9F030A3}" type="slidenum">
              <a:rPr lang="zh-CN" altLang="en-US"/>
              <a:pPr>
                <a:defRPr/>
              </a:pPr>
              <a:t>‹#›</a:t>
            </a:fld>
            <a:endParaRPr lang="en-US" altLang="zh-CN"/>
          </a:p>
        </p:txBody>
      </p:sp>
    </p:spTree>
    <p:extLst>
      <p:ext uri="{BB962C8B-B14F-4D97-AF65-F5344CB8AC3E}">
        <p14:creationId xmlns:p14="http://schemas.microsoft.com/office/powerpoint/2010/main" val="21930023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pPr>
                <a:defRPr/>
              </a:pPr>
              <a:t>1</a:t>
            </a:fld>
            <a:endParaRPr lang="en-US" altLang="zh-CN"/>
          </a:p>
        </p:txBody>
      </p:sp>
    </p:spTree>
    <p:extLst>
      <p:ext uri="{BB962C8B-B14F-4D97-AF65-F5344CB8AC3E}">
        <p14:creationId xmlns:p14="http://schemas.microsoft.com/office/powerpoint/2010/main" val="2262827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）内核支持线程是</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OS</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内核可感知的，而用户级线程是</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OS</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内核不可感知的。</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）用户级线程的创建、撤消和调度不需要</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OS</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内核的支持，是在语言（如</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Java</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）这一级处理的；而内核支持线程的创建、撤消和调度都需</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OS</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内核提供支持，而且与进程的创建、撤消和调度大体是相同的。</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3</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）用户级线程执行</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系统</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调用指令时将导致其所属进程被中断，而内核支持线程执行系统调用指令时，只导致该线程被中断。</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）在只有用户级线程的系统内，</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CPU</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调度还是以进程为单位，处于运行状态的进程中的多个线程，由用户程序控制线程的轮换运行；在有内核支持线程的系统内，</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CPU</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调度则以线程为单位，由</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OS</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的线程调度程序负责线程的调度。</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5</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）用户级线程的程序实体是运行在用户态下的程序，而内核支持线程的程序实体则是可以运行在任何状态下的程序。</a:t>
            </a:r>
            <a:endParaRPr kumimoji="0" lang="zh-CN" altLang="en-US" sz="1200" b="1" dirty="0" smtClean="0">
              <a:latin typeface="Times New Roman" panose="02020603050405020304" pitchFamily="18" charset="0"/>
              <a:ea typeface="宋体"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pPr>
                <a:defRPr/>
              </a:pPr>
              <a:t>31</a:t>
            </a:fld>
            <a:endParaRPr lang="en-US" altLang="zh-CN"/>
          </a:p>
        </p:txBody>
      </p:sp>
    </p:spTree>
    <p:extLst>
      <p:ext uri="{BB962C8B-B14F-4D97-AF65-F5344CB8AC3E}">
        <p14:creationId xmlns:p14="http://schemas.microsoft.com/office/powerpoint/2010/main" val="360270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pPr>
                <a:defRPr/>
              </a:pPr>
              <a:t>32</a:t>
            </a:fld>
            <a:endParaRPr lang="en-US" altLang="zh-CN"/>
          </a:p>
        </p:txBody>
      </p:sp>
    </p:spTree>
    <p:extLst>
      <p:ext uri="{BB962C8B-B14F-4D97-AF65-F5344CB8AC3E}">
        <p14:creationId xmlns:p14="http://schemas.microsoft.com/office/powerpoint/2010/main" val="3233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 线程的调度不需要内核直接参与，控制简单</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，用户灵活性大</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 可以在不支持线程的操作系统中实现。</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3</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 创建和销毁线程、线程切换代价等线程管理的代价比内核线程少得多。</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 允许每个进程定制自己的调度算法，线程管理比较灵活。这就是必须自己写管理程序，与内核线程的区别</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5</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 线程能够利用的表空间和堆栈空间比内核级线程多。</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6</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 同一进程中只能同时有一个线程在运行，如果有一个线程使用了系统调用而阻塞，那么整个进程都会被挂起。另外，页面失效也会产生同样的问题。</a:t>
            </a:r>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pPr>
                <a:defRPr/>
              </a:pPr>
              <a:t>33</a:t>
            </a:fld>
            <a:endParaRPr lang="en-US" altLang="zh-CN"/>
          </a:p>
        </p:txBody>
      </p:sp>
    </p:spTree>
    <p:extLst>
      <p:ext uri="{BB962C8B-B14F-4D97-AF65-F5344CB8AC3E}">
        <p14:creationId xmlns:p14="http://schemas.microsoft.com/office/powerpoint/2010/main" val="667917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代价：线程切换的代价</a:t>
            </a:r>
            <a:r>
              <a:rPr lang="zh-CN" altLang="en-US" smtClean="0"/>
              <a:t>，是否发生用户态与核心态切换（系统调用）。</a:t>
            </a:r>
            <a:endParaRPr lang="en-US" altLang="zh-CN" dirty="0" smtClean="0"/>
          </a:p>
          <a:p>
            <a:r>
              <a:rPr lang="zh-CN" altLang="en-US" dirty="0" smtClean="0"/>
              <a:t>内核改动：如果原来内核不支持多线程，则添加多线程管理时的内核改动工作量。</a:t>
            </a:r>
            <a:endParaRPr lang="en-US" altLang="zh-CN" dirty="0" smtClean="0"/>
          </a:p>
          <a:p>
            <a:r>
              <a:rPr lang="zh-CN" altLang="en-US" dirty="0" smtClean="0"/>
              <a:t>用户灵活性：是否可以自己添加调度算法。</a:t>
            </a:r>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pPr>
                <a:defRPr/>
              </a:pPr>
              <a:t>35</a:t>
            </a:fld>
            <a:endParaRPr lang="en-US" altLang="zh-CN"/>
          </a:p>
        </p:txBody>
      </p:sp>
    </p:spTree>
    <p:extLst>
      <p:ext uri="{BB962C8B-B14F-4D97-AF65-F5344CB8AC3E}">
        <p14:creationId xmlns:p14="http://schemas.microsoft.com/office/powerpoint/2010/main" val="972991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pPr>
                <a:defRPr/>
              </a:pPr>
              <a:t>36</a:t>
            </a:fld>
            <a:endParaRPr lang="en-US" altLang="zh-CN"/>
          </a:p>
        </p:txBody>
      </p:sp>
    </p:spTree>
    <p:extLst>
      <p:ext uri="{BB962C8B-B14F-4D97-AF65-F5344CB8AC3E}">
        <p14:creationId xmlns:p14="http://schemas.microsoft.com/office/powerpoint/2010/main" val="972991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295275" y="688975"/>
            <a:ext cx="6234113" cy="3508375"/>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64902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295275" y="688975"/>
            <a:ext cx="6234113" cy="3508375"/>
          </a:xfrm>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313169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618673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90921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90921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73612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线程属于一个进程组</a:t>
            </a:r>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pPr>
                <a:defRPr/>
              </a:pPr>
              <a:t>27</a:t>
            </a:fld>
            <a:endParaRPr lang="en-US" altLang="zh-CN"/>
          </a:p>
        </p:txBody>
      </p:sp>
    </p:spTree>
    <p:extLst>
      <p:ext uri="{BB962C8B-B14F-4D97-AF65-F5344CB8AC3E}">
        <p14:creationId xmlns:p14="http://schemas.microsoft.com/office/powerpoint/2010/main" val="21659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三个人两个椅子</a:t>
            </a:r>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pPr>
                <a:defRPr/>
              </a:pPr>
              <a:t>29</a:t>
            </a:fld>
            <a:endParaRPr lang="en-US" altLang="zh-CN"/>
          </a:p>
        </p:txBody>
      </p:sp>
    </p:spTree>
    <p:extLst>
      <p:ext uri="{BB962C8B-B14F-4D97-AF65-F5344CB8AC3E}">
        <p14:creationId xmlns:p14="http://schemas.microsoft.com/office/powerpoint/2010/main" val="246073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0795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32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521" y="277813"/>
            <a:ext cx="11436978" cy="5486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01683118"/>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51" y="0"/>
            <a:ext cx="1593643"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521" y="277813"/>
            <a:ext cx="1097137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1028" name="Rectangle 4"/>
          <p:cNvSpPr>
            <a:spLocks noGrp="1" noChangeArrowheads="1"/>
          </p:cNvSpPr>
          <p:nvPr>
            <p:ph type="body" idx="1"/>
          </p:nvPr>
        </p:nvSpPr>
        <p:spPr bwMode="auto">
          <a:xfrm>
            <a:off x="1075127" y="1233489"/>
            <a:ext cx="1097137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46437" name="Rectangle 5"/>
          <p:cNvSpPr>
            <a:spLocks noChangeArrowheads="1"/>
          </p:cNvSpPr>
          <p:nvPr/>
        </p:nvSpPr>
        <p:spPr bwMode="auto">
          <a:xfrm>
            <a:off x="0" y="0"/>
            <a:ext cx="304760" cy="2286000"/>
          </a:xfrm>
          <a:prstGeom prst="rect">
            <a:avLst/>
          </a:prstGeom>
          <a:solidFill>
            <a:srgbClr val="336699"/>
          </a:solidFill>
          <a:ln w="9525">
            <a:noFill/>
            <a:miter lim="800000"/>
            <a:headEnd/>
            <a:tailEnd/>
          </a:ln>
          <a:effectLst/>
        </p:spPr>
        <p:txBody>
          <a:bodyPr wrap="none" anchor="ctr"/>
          <a:lstStyle>
            <a:lvl1pPr>
              <a:defRPr sz="2400">
                <a:solidFill>
                  <a:schemeClr val="tx1"/>
                </a:solidFill>
                <a:latin typeface="Verdana" pitchFamily="34" charset="0"/>
                <a:ea typeface="ＭＳ Ｐゴシック" pitchFamily="34" charset="-128"/>
              </a:defRPr>
            </a:lvl1pPr>
            <a:lvl2pPr marL="37931725" indent="-37474525">
              <a:defRPr sz="2400">
                <a:solidFill>
                  <a:schemeClr val="tx1"/>
                </a:solidFill>
                <a:latin typeface="Verdana" pitchFamily="34" charset="0"/>
                <a:ea typeface="ＭＳ Ｐゴシック" pitchFamily="34" charset="-128"/>
              </a:defRPr>
            </a:lvl2pPr>
            <a:lvl3pPr>
              <a:defRPr sz="2400">
                <a:solidFill>
                  <a:schemeClr val="tx1"/>
                </a:solidFill>
                <a:latin typeface="Verdana" pitchFamily="34" charset="0"/>
                <a:ea typeface="ＭＳ Ｐゴシック" pitchFamily="34" charset="-128"/>
              </a:defRPr>
            </a:lvl3pPr>
            <a:lvl4pPr>
              <a:defRPr sz="2400">
                <a:solidFill>
                  <a:schemeClr val="tx1"/>
                </a:solidFill>
                <a:latin typeface="Verdana" pitchFamily="34" charset="0"/>
                <a:ea typeface="ＭＳ Ｐゴシック" pitchFamily="34" charset="-128"/>
              </a:defRPr>
            </a:lvl4pPr>
            <a:lvl5pPr>
              <a:defRPr sz="2400">
                <a:solidFill>
                  <a:schemeClr val="tx1"/>
                </a:solidFill>
                <a:latin typeface="Verdana"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Verdana"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Verdana"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Verdana"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Verdana" pitchFamily="34" charset="0"/>
                <a:ea typeface="ＭＳ Ｐゴシック" pitchFamily="34" charset="-128"/>
              </a:defRPr>
            </a:lvl9pPr>
          </a:lstStyle>
          <a:p>
            <a:pPr algn="ctr" eaLnBrk="1" hangingPunct="1">
              <a:defRPr/>
            </a:pPr>
            <a:endParaRPr lang="zh-CN" altLang="en-US" smtClean="0">
              <a:latin typeface="Times New Roman" pitchFamily="18" charset="0"/>
            </a:endParaRPr>
          </a:p>
        </p:txBody>
      </p:sp>
      <p:sp>
        <p:nvSpPr>
          <p:cNvPr id="1030" name="Line 6"/>
          <p:cNvSpPr>
            <a:spLocks noChangeShapeType="1"/>
          </p:cNvSpPr>
          <p:nvPr/>
        </p:nvSpPr>
        <p:spPr bwMode="auto">
          <a:xfrm>
            <a:off x="609521" y="860425"/>
            <a:ext cx="10768198"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39" name="Rectangle 7"/>
          <p:cNvSpPr>
            <a:spLocks noChangeArrowheads="1"/>
          </p:cNvSpPr>
          <p:nvPr/>
        </p:nvSpPr>
        <p:spPr bwMode="auto">
          <a:xfrm>
            <a:off x="0" y="2286000"/>
            <a:ext cx="304760" cy="2286000"/>
          </a:xfrm>
          <a:prstGeom prst="rect">
            <a:avLst/>
          </a:prstGeom>
          <a:solidFill>
            <a:srgbClr val="99CCFF"/>
          </a:solidFill>
          <a:ln w="9525">
            <a:noFill/>
            <a:miter lim="800000"/>
            <a:headEnd/>
            <a:tailEnd/>
          </a:ln>
          <a:effectLst/>
        </p:spPr>
        <p:txBody>
          <a:bodyPr wrap="none" anchor="ctr"/>
          <a:lstStyle>
            <a:lvl1pPr>
              <a:defRPr sz="2400">
                <a:solidFill>
                  <a:schemeClr val="tx1"/>
                </a:solidFill>
                <a:latin typeface="Verdana" pitchFamily="34" charset="0"/>
                <a:ea typeface="ＭＳ Ｐゴシック" pitchFamily="34" charset="-128"/>
              </a:defRPr>
            </a:lvl1pPr>
            <a:lvl2pPr marL="37931725" indent="-37474525">
              <a:defRPr sz="2400">
                <a:solidFill>
                  <a:schemeClr val="tx1"/>
                </a:solidFill>
                <a:latin typeface="Verdana" pitchFamily="34" charset="0"/>
                <a:ea typeface="ＭＳ Ｐゴシック" pitchFamily="34" charset="-128"/>
              </a:defRPr>
            </a:lvl2pPr>
            <a:lvl3pPr>
              <a:defRPr sz="2400">
                <a:solidFill>
                  <a:schemeClr val="tx1"/>
                </a:solidFill>
                <a:latin typeface="Verdana" pitchFamily="34" charset="0"/>
                <a:ea typeface="ＭＳ Ｐゴシック" pitchFamily="34" charset="-128"/>
              </a:defRPr>
            </a:lvl3pPr>
            <a:lvl4pPr>
              <a:defRPr sz="2400">
                <a:solidFill>
                  <a:schemeClr val="tx1"/>
                </a:solidFill>
                <a:latin typeface="Verdana" pitchFamily="34" charset="0"/>
                <a:ea typeface="ＭＳ Ｐゴシック" pitchFamily="34" charset="-128"/>
              </a:defRPr>
            </a:lvl4pPr>
            <a:lvl5pPr>
              <a:defRPr sz="2400">
                <a:solidFill>
                  <a:schemeClr val="tx1"/>
                </a:solidFill>
                <a:latin typeface="Verdana"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Verdana"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Verdana"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Verdana"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Verdana" pitchFamily="34" charset="0"/>
                <a:ea typeface="ＭＳ Ｐゴシック" pitchFamily="34" charset="-128"/>
              </a:defRPr>
            </a:lvl9pPr>
          </a:lstStyle>
          <a:p>
            <a:pPr algn="ctr" eaLnBrk="1" hangingPunct="1">
              <a:defRPr/>
            </a:pPr>
            <a:endParaRPr lang="zh-CN" altLang="en-US" smtClean="0">
              <a:latin typeface="Times New Roman" pitchFamily="18" charset="0"/>
            </a:endParaRPr>
          </a:p>
        </p:txBody>
      </p:sp>
      <p:sp>
        <p:nvSpPr>
          <p:cNvPr id="146440" name="Rectangle 8"/>
          <p:cNvSpPr>
            <a:spLocks noChangeArrowheads="1"/>
          </p:cNvSpPr>
          <p:nvPr/>
        </p:nvSpPr>
        <p:spPr bwMode="auto">
          <a:xfrm>
            <a:off x="0" y="4572000"/>
            <a:ext cx="304760" cy="2286000"/>
          </a:xfrm>
          <a:prstGeom prst="rect">
            <a:avLst/>
          </a:prstGeom>
          <a:solidFill>
            <a:srgbClr val="336699"/>
          </a:solidFill>
          <a:ln w="9525">
            <a:noFill/>
            <a:miter lim="800000"/>
            <a:headEnd/>
            <a:tailEnd/>
          </a:ln>
          <a:effectLst/>
        </p:spPr>
        <p:txBody>
          <a:bodyPr wrap="none" anchor="ctr"/>
          <a:lstStyle>
            <a:lvl1pPr>
              <a:defRPr sz="2400">
                <a:solidFill>
                  <a:schemeClr val="tx1"/>
                </a:solidFill>
                <a:latin typeface="Verdana" pitchFamily="34" charset="0"/>
                <a:ea typeface="ＭＳ Ｐゴシック" pitchFamily="34" charset="-128"/>
              </a:defRPr>
            </a:lvl1pPr>
            <a:lvl2pPr marL="37931725" indent="-37474525">
              <a:defRPr sz="2400">
                <a:solidFill>
                  <a:schemeClr val="tx1"/>
                </a:solidFill>
                <a:latin typeface="Verdana" pitchFamily="34" charset="0"/>
                <a:ea typeface="ＭＳ Ｐゴシック" pitchFamily="34" charset="-128"/>
              </a:defRPr>
            </a:lvl2pPr>
            <a:lvl3pPr>
              <a:defRPr sz="2400">
                <a:solidFill>
                  <a:schemeClr val="tx1"/>
                </a:solidFill>
                <a:latin typeface="Verdana" pitchFamily="34" charset="0"/>
                <a:ea typeface="ＭＳ Ｐゴシック" pitchFamily="34" charset="-128"/>
              </a:defRPr>
            </a:lvl3pPr>
            <a:lvl4pPr>
              <a:defRPr sz="2400">
                <a:solidFill>
                  <a:schemeClr val="tx1"/>
                </a:solidFill>
                <a:latin typeface="Verdana" pitchFamily="34" charset="0"/>
                <a:ea typeface="ＭＳ Ｐゴシック" pitchFamily="34" charset="-128"/>
              </a:defRPr>
            </a:lvl4pPr>
            <a:lvl5pPr>
              <a:defRPr sz="2400">
                <a:solidFill>
                  <a:schemeClr val="tx1"/>
                </a:solidFill>
                <a:latin typeface="Verdana"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Verdana"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Verdana"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Verdana"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Verdana" pitchFamily="34" charset="0"/>
                <a:ea typeface="ＭＳ Ｐゴシック" pitchFamily="34" charset="-128"/>
              </a:defRPr>
            </a:lvl9pPr>
          </a:lstStyle>
          <a:p>
            <a:pPr algn="ctr" eaLnBrk="1" hangingPunct="1">
              <a:defRPr/>
            </a:pPr>
            <a:endParaRPr lang="zh-CN" altLang="en-US" smtClean="0">
              <a:latin typeface="Times New Roman" pitchFamily="18" charset="0"/>
            </a:endParaRPr>
          </a:p>
        </p:txBody>
      </p:sp>
      <p:sp>
        <p:nvSpPr>
          <p:cNvPr id="146441" name="Text Box 9"/>
          <p:cNvSpPr txBox="1">
            <a:spLocks noChangeArrowheads="1"/>
          </p:cNvSpPr>
          <p:nvPr/>
        </p:nvSpPr>
        <p:spPr bwMode="auto">
          <a:xfrm>
            <a:off x="5801577" y="6613526"/>
            <a:ext cx="341760" cy="246221"/>
          </a:xfrm>
          <a:prstGeom prst="rect">
            <a:avLst/>
          </a:prstGeom>
          <a:noFill/>
          <a:ln w="9525">
            <a:noFill/>
            <a:miter lim="800000"/>
            <a:headEnd/>
            <a:tailEnd/>
          </a:ln>
          <a:effectLst/>
        </p:spPr>
        <p:txBody>
          <a:bodyPr wrap="none">
            <a:spAutoFit/>
          </a:bodyPr>
          <a:lstStyle>
            <a:lvl1pPr>
              <a:defRPr sz="2400">
                <a:solidFill>
                  <a:schemeClr val="tx1"/>
                </a:solidFill>
                <a:latin typeface="Verdana" pitchFamily="34" charset="0"/>
                <a:ea typeface="ＭＳ Ｐゴシック" pitchFamily="34" charset="-128"/>
              </a:defRPr>
            </a:lvl1pPr>
            <a:lvl2pPr marL="37931725" indent="-37474525">
              <a:defRPr sz="2400">
                <a:solidFill>
                  <a:schemeClr val="tx1"/>
                </a:solidFill>
                <a:latin typeface="Verdana" pitchFamily="34" charset="0"/>
                <a:ea typeface="ＭＳ Ｐゴシック" pitchFamily="34" charset="-128"/>
              </a:defRPr>
            </a:lvl2pPr>
            <a:lvl3pPr>
              <a:defRPr sz="2400">
                <a:solidFill>
                  <a:schemeClr val="tx1"/>
                </a:solidFill>
                <a:latin typeface="Verdana" pitchFamily="34" charset="0"/>
                <a:ea typeface="ＭＳ Ｐゴシック" pitchFamily="34" charset="-128"/>
              </a:defRPr>
            </a:lvl3pPr>
            <a:lvl4pPr>
              <a:defRPr sz="2400">
                <a:solidFill>
                  <a:schemeClr val="tx1"/>
                </a:solidFill>
                <a:latin typeface="Verdana" pitchFamily="34" charset="0"/>
                <a:ea typeface="ＭＳ Ｐゴシック" pitchFamily="34" charset="-128"/>
              </a:defRPr>
            </a:lvl4pPr>
            <a:lvl5pPr>
              <a:defRPr sz="2400">
                <a:solidFill>
                  <a:schemeClr val="tx1"/>
                </a:solidFill>
                <a:latin typeface="Verdana"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Verdana"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Verdana"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Verdana"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Verdana" pitchFamily="34" charset="0"/>
                <a:ea typeface="ＭＳ Ｐゴシック" pitchFamily="34" charset="-128"/>
              </a:defRPr>
            </a:lvl9pPr>
          </a:lstStyle>
          <a:p>
            <a:pPr algn="ctr">
              <a:spcBef>
                <a:spcPct val="50000"/>
              </a:spcBef>
              <a:defRPr/>
            </a:pPr>
            <a:fld id="{3884A0C5-BE87-4BC5-8D46-779DCE89AC6D}" type="slidenum">
              <a:rPr lang="en-US" altLang="zh-CN" sz="1000" b="1" smtClean="0">
                <a:solidFill>
                  <a:srgbClr val="006699"/>
                </a:solidFill>
                <a:latin typeface="Helvetica" pitchFamily="34" charset="0"/>
              </a:rPr>
              <a:pPr algn="ctr">
                <a:spcBef>
                  <a:spcPct val="50000"/>
                </a:spcBef>
                <a:defRPr/>
              </a:pPr>
              <a:t>‹#›</a:t>
            </a:fld>
            <a:endParaRPr lang="en-US" altLang="zh-CN" sz="1000" b="1" smtClean="0">
              <a:solidFill>
                <a:srgbClr val="006699"/>
              </a:solidFill>
              <a:latin typeface="Helvetica" pitchFamily="34" charset="0"/>
            </a:endParaRPr>
          </a:p>
        </p:txBody>
      </p:sp>
      <p:sp>
        <p:nvSpPr>
          <p:cNvPr id="146442" name="Text Box 10"/>
          <p:cNvSpPr txBox="1">
            <a:spLocks noChangeArrowheads="1"/>
          </p:cNvSpPr>
          <p:nvPr/>
        </p:nvSpPr>
        <p:spPr bwMode="auto">
          <a:xfrm>
            <a:off x="9027973" y="6588126"/>
            <a:ext cx="3122230" cy="244475"/>
          </a:xfrm>
          <a:prstGeom prst="rect">
            <a:avLst/>
          </a:prstGeom>
          <a:noFill/>
          <a:ln w="9525">
            <a:noFill/>
            <a:miter lim="800000"/>
            <a:headEnd/>
            <a:tailEnd/>
          </a:ln>
          <a:effectLst/>
        </p:spPr>
        <p:txBody>
          <a:bodyPr wrap="square">
            <a:spAutoFit/>
          </a:bodyPr>
          <a:lstStyle>
            <a:lvl1pPr>
              <a:defRPr sz="2400">
                <a:solidFill>
                  <a:schemeClr val="tx1"/>
                </a:solidFill>
                <a:latin typeface="Verdana" pitchFamily="34" charset="0"/>
                <a:ea typeface="ＭＳ Ｐゴシック" pitchFamily="34" charset="-128"/>
              </a:defRPr>
            </a:lvl1pPr>
            <a:lvl2pPr marL="37931725" indent="-37474525">
              <a:defRPr sz="2400">
                <a:solidFill>
                  <a:schemeClr val="tx1"/>
                </a:solidFill>
                <a:latin typeface="Verdana" pitchFamily="34" charset="0"/>
                <a:ea typeface="ＭＳ Ｐゴシック" pitchFamily="34" charset="-128"/>
              </a:defRPr>
            </a:lvl2pPr>
            <a:lvl3pPr>
              <a:defRPr sz="2400">
                <a:solidFill>
                  <a:schemeClr val="tx1"/>
                </a:solidFill>
                <a:latin typeface="Verdana" pitchFamily="34" charset="0"/>
                <a:ea typeface="ＭＳ Ｐゴシック" pitchFamily="34" charset="-128"/>
              </a:defRPr>
            </a:lvl3pPr>
            <a:lvl4pPr>
              <a:defRPr sz="2400">
                <a:solidFill>
                  <a:schemeClr val="tx1"/>
                </a:solidFill>
                <a:latin typeface="Verdana" pitchFamily="34" charset="0"/>
                <a:ea typeface="ＭＳ Ｐゴシック" pitchFamily="34" charset="-128"/>
              </a:defRPr>
            </a:lvl4pPr>
            <a:lvl5pPr>
              <a:defRPr sz="2400">
                <a:solidFill>
                  <a:schemeClr val="tx1"/>
                </a:solidFill>
                <a:latin typeface="Verdana"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Verdana"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Verdana"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Verdana"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Verdana" pitchFamily="34" charset="0"/>
                <a:ea typeface="ＭＳ Ｐゴシック" pitchFamily="34" charset="-128"/>
              </a:defRPr>
            </a:lvl9pPr>
          </a:lstStyle>
          <a:p>
            <a:pPr algn="ctr">
              <a:spcBef>
                <a:spcPct val="50000"/>
              </a:spcBef>
              <a:defRPr/>
            </a:pPr>
            <a:r>
              <a:rPr lang="zh-CN" altLang="en-US" sz="1000" b="1" dirty="0" smtClean="0">
                <a:solidFill>
                  <a:srgbClr val="006699"/>
                </a:solidFill>
                <a:latin typeface="Helvetica" pitchFamily="34" charset="0"/>
              </a:rPr>
              <a:t>哈工大计算机学院</a:t>
            </a:r>
          </a:p>
        </p:txBody>
      </p:sp>
      <p:sp>
        <p:nvSpPr>
          <p:cNvPr id="146443" name="Text Box 11"/>
          <p:cNvSpPr txBox="1">
            <a:spLocks noChangeArrowheads="1"/>
          </p:cNvSpPr>
          <p:nvPr/>
        </p:nvSpPr>
        <p:spPr bwMode="auto">
          <a:xfrm>
            <a:off x="349205" y="6602414"/>
            <a:ext cx="1606530" cy="246221"/>
          </a:xfrm>
          <a:prstGeom prst="rect">
            <a:avLst/>
          </a:prstGeom>
          <a:noFill/>
          <a:ln w="9525">
            <a:noFill/>
            <a:miter lim="800000"/>
            <a:headEnd/>
            <a:tailEnd/>
          </a:ln>
          <a:effectLst/>
        </p:spPr>
        <p:txBody>
          <a:bodyPr wrap="none">
            <a:spAutoFit/>
          </a:bodyPr>
          <a:lstStyle>
            <a:lvl1pPr>
              <a:defRPr sz="2400">
                <a:solidFill>
                  <a:schemeClr val="tx1"/>
                </a:solidFill>
                <a:latin typeface="Verdana" pitchFamily="34" charset="0"/>
                <a:ea typeface="ＭＳ Ｐゴシック" pitchFamily="34" charset="-128"/>
              </a:defRPr>
            </a:lvl1pPr>
            <a:lvl2pPr marL="37931725" indent="-37474525">
              <a:defRPr sz="2400">
                <a:solidFill>
                  <a:schemeClr val="tx1"/>
                </a:solidFill>
                <a:latin typeface="Verdana" pitchFamily="34" charset="0"/>
                <a:ea typeface="ＭＳ Ｐゴシック" pitchFamily="34" charset="-128"/>
              </a:defRPr>
            </a:lvl2pPr>
            <a:lvl3pPr>
              <a:defRPr sz="2400">
                <a:solidFill>
                  <a:schemeClr val="tx1"/>
                </a:solidFill>
                <a:latin typeface="Verdana" pitchFamily="34" charset="0"/>
                <a:ea typeface="ＭＳ Ｐゴシック" pitchFamily="34" charset="-128"/>
              </a:defRPr>
            </a:lvl3pPr>
            <a:lvl4pPr>
              <a:defRPr sz="2400">
                <a:solidFill>
                  <a:schemeClr val="tx1"/>
                </a:solidFill>
                <a:latin typeface="Verdana" pitchFamily="34" charset="0"/>
                <a:ea typeface="ＭＳ Ｐゴシック" pitchFamily="34" charset="-128"/>
              </a:defRPr>
            </a:lvl4pPr>
            <a:lvl5pPr>
              <a:defRPr sz="2400">
                <a:solidFill>
                  <a:schemeClr val="tx1"/>
                </a:solidFill>
                <a:latin typeface="Verdana"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Verdana"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Verdana"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Verdana"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Verdana" pitchFamily="34" charset="0"/>
                <a:ea typeface="ＭＳ Ｐゴシック" pitchFamily="34" charset="-128"/>
              </a:defRPr>
            </a:lvl9pPr>
          </a:lstStyle>
          <a:p>
            <a:pPr>
              <a:spcBef>
                <a:spcPct val="50000"/>
              </a:spcBef>
              <a:defRPr/>
            </a:pPr>
            <a:r>
              <a:rPr lang="zh-CN" altLang="en-US" sz="1000" b="1" dirty="0" smtClean="0">
                <a:solidFill>
                  <a:srgbClr val="006699"/>
                </a:solidFill>
                <a:latin typeface="Helvetica" pitchFamily="34" charset="0"/>
              </a:rPr>
              <a:t>操作系统 </a:t>
            </a:r>
            <a:r>
              <a:rPr lang="en-US" altLang="zh-CN" sz="1000" b="1" dirty="0" smtClean="0">
                <a:solidFill>
                  <a:srgbClr val="006699"/>
                </a:solidFill>
                <a:latin typeface="Helvetica" pitchFamily="34" charset="0"/>
              </a:rPr>
              <a:t>for 2013</a:t>
            </a:r>
            <a:r>
              <a:rPr lang="zh-CN" altLang="en-US" sz="1000" b="1" dirty="0" smtClean="0">
                <a:solidFill>
                  <a:srgbClr val="006699"/>
                </a:solidFill>
                <a:latin typeface="Helvetica" pitchFamily="34" charset="0"/>
              </a:rPr>
              <a:t>级本科</a:t>
            </a:r>
          </a:p>
        </p:txBody>
      </p:sp>
      <p:pic>
        <p:nvPicPr>
          <p:cNvPr id="1036" name="Picture 12" descr="dino_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3969" y="5849938"/>
            <a:ext cx="171216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3" r:id="rId1"/>
    <p:sldLayoutId id="2147483668" r:id="rId2"/>
    <p:sldLayoutId id="2147483673" r:id="rId3"/>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ＭＳ Ｐゴシック"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4-thread-example/main_normal.c"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L10%20&#29992;&#25143;&#32423;&#32447;&#31243;.ppt"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L11%20&#20869;&#26680;&#32423;&#32447;&#31243;.ppt"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hyperlink" Target="4-thread-example/main_normal.c"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baike.baidu.com/item/%E5%A4%9A%E5%A4%84%E7%90%86%E5%99%A8%E7%B3%BB%E7%BB%9F" TargetMode="External"/><Relationship Id="rId2" Type="http://schemas.openxmlformats.org/officeDocument/2006/relationships/hyperlink" Target="https://baike.baidu.com/item/%E8%B0%B7%E6%AD%8C"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灯片编号占位符 5"/>
          <p:cNvSpPr>
            <a:spLocks noGrp="1"/>
          </p:cNvSpPr>
          <p:nvPr>
            <p:ph type="sldNum" sz="quarter" idx="4294967295"/>
          </p:nvPr>
        </p:nvSpPr>
        <p:spPr bwMode="auto">
          <a:xfrm>
            <a:off x="9174556" y="6107113"/>
            <a:ext cx="2539669"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r" eaLnBrk="1" hangingPunct="1">
              <a:spcBef>
                <a:spcPct val="0"/>
              </a:spcBef>
              <a:buClrTx/>
              <a:buSzTx/>
              <a:buFontTx/>
              <a:buNone/>
            </a:pPr>
            <a:fld id="{2B4B4E9E-D6EB-4BE0-A146-850838821B4B}" type="slidenum">
              <a:rPr kumimoji="0" lang="en-US" altLang="zh-CN" sz="1400">
                <a:latin typeface="Times New Roman" panose="02020603050405020304" pitchFamily="18" charset="0"/>
                <a:ea typeface="宋体" pitchFamily="2" charset="-122"/>
                <a:cs typeface="Times New Roman" panose="02020603050405020304" pitchFamily="18" charset="0"/>
              </a:rPr>
              <a:pPr algn="r" eaLnBrk="1" hangingPunct="1">
                <a:spcBef>
                  <a:spcPct val="0"/>
                </a:spcBef>
                <a:buClrTx/>
                <a:buSzTx/>
                <a:buFontTx/>
                <a:buNone/>
              </a:pPr>
              <a:t>1</a:t>
            </a:fld>
            <a:endParaRPr kumimoji="0" lang="en-US" altLang="zh-CN" sz="1400">
              <a:latin typeface="Times New Roman" panose="02020603050405020304" pitchFamily="18" charset="0"/>
              <a:ea typeface="宋体" pitchFamily="2" charset="-122"/>
              <a:cs typeface="Times New Roman" panose="02020603050405020304" pitchFamily="18" charset="0"/>
            </a:endParaRPr>
          </a:p>
        </p:txBody>
      </p:sp>
      <p:sp>
        <p:nvSpPr>
          <p:cNvPr id="2053" name="Rectangle 3"/>
          <p:cNvSpPr>
            <a:spLocks noGrp="1" noChangeArrowheads="1"/>
          </p:cNvSpPr>
          <p:nvPr>
            <p:ph type="body" idx="1"/>
          </p:nvPr>
        </p:nvSpPr>
        <p:spPr>
          <a:xfrm>
            <a:off x="566056" y="1811338"/>
            <a:ext cx="10842173" cy="4114800"/>
          </a:xfrm>
        </p:spPr>
        <p:txBody>
          <a:bodyPr/>
          <a:lstStyle/>
          <a:p>
            <a:pPr eaLnBrk="1" hangingPunct="1">
              <a:lnSpc>
                <a:spcPct val="90000"/>
              </a:lnSpc>
              <a:buFontTx/>
              <a:buNone/>
            </a:pPr>
            <a:endParaRPr lang="en-US" altLang="zh-CN" sz="2000" b="1" dirty="0" smtClean="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endParaRPr lang="en-US" altLang="zh-CN" sz="2000" b="1" dirty="0" smtClean="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r>
              <a:rPr lang="en-US" altLang="zh-CN" sz="2000" b="1" dirty="0" smtClean="0">
                <a:latin typeface="宋体" panose="02010600030101010101" pitchFamily="2" charset="-122"/>
                <a:ea typeface="宋体" panose="02010600030101010101" pitchFamily="2" charset="-122"/>
                <a:cs typeface="Times New Roman" panose="02020603050405020304" pitchFamily="18" charset="0"/>
              </a:rPr>
              <a:t>                              </a:t>
            </a:r>
            <a:r>
              <a:rPr lang="zh-CN" altLang="en-US" sz="2800" b="1" dirty="0" smtClean="0">
                <a:latin typeface="宋体" panose="02010600030101010101" pitchFamily="2" charset="-122"/>
                <a:ea typeface="宋体" panose="02010600030101010101" pitchFamily="2" charset="-122"/>
                <a:cs typeface="Times New Roman" panose="02020603050405020304" pitchFamily="18" charset="0"/>
              </a:rPr>
              <a:t>主讲教师：曲明成</a:t>
            </a:r>
            <a:endParaRPr lang="zh-CN" altLang="en-US" sz="2000" b="1" dirty="0" smtClean="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r>
              <a:rPr lang="zh-CN" altLang="en-US" sz="2400" b="1" dirty="0" smtClean="0">
                <a:latin typeface="宋体" panose="02010600030101010101" pitchFamily="2" charset="-122"/>
                <a:ea typeface="宋体" panose="02010600030101010101" pitchFamily="2" charset="-122"/>
                <a:cs typeface="Times New Roman" panose="02020603050405020304" pitchFamily="18" charset="0"/>
              </a:rPr>
              <a:t>                     电   话：</a:t>
            </a:r>
            <a:r>
              <a:rPr lang="zh-CN" altLang="en-US" sz="2400" b="1" dirty="0" smtClean="0">
                <a:solidFill>
                  <a:srgbClr val="A50021"/>
                </a:solidFill>
                <a:latin typeface="宋体" panose="02010600030101010101" pitchFamily="2" charset="-122"/>
                <a:ea typeface="宋体" panose="02010600030101010101" pitchFamily="2" charset="-122"/>
                <a:cs typeface="Times New Roman" panose="02020603050405020304" pitchFamily="18" charset="0"/>
              </a:rPr>
              <a:t> </a:t>
            </a:r>
            <a:r>
              <a:rPr lang="en-US" altLang="zh-CN" sz="2400" b="1" dirty="0" smtClean="0">
                <a:solidFill>
                  <a:srgbClr val="A50021"/>
                </a:solidFill>
                <a:latin typeface="宋体" panose="02010600030101010101" pitchFamily="2" charset="-122"/>
                <a:ea typeface="宋体" panose="02010600030101010101" pitchFamily="2" charset="-122"/>
                <a:cs typeface="Times New Roman" panose="02020603050405020304" pitchFamily="18" charset="0"/>
              </a:rPr>
              <a:t>13199561265</a:t>
            </a:r>
            <a:r>
              <a:rPr lang="zh-CN" altLang="en-US" sz="2400" b="1" dirty="0" smtClean="0">
                <a:solidFill>
                  <a:srgbClr val="A50021"/>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b="1" dirty="0" smtClean="0">
                <a:solidFill>
                  <a:srgbClr val="A50021"/>
                </a:solidFill>
                <a:latin typeface="宋体" panose="02010600030101010101" pitchFamily="2" charset="-122"/>
                <a:ea typeface="宋体" panose="02010600030101010101" pitchFamily="2" charset="-122"/>
                <a:cs typeface="Times New Roman" panose="02020603050405020304" pitchFamily="18" charset="0"/>
              </a:rPr>
              <a:t>Mobile</a:t>
            </a:r>
            <a:r>
              <a:rPr lang="zh-CN" altLang="en-US" sz="2400" b="1" dirty="0" smtClean="0">
                <a:solidFill>
                  <a:srgbClr val="A50021"/>
                </a:solidFill>
                <a:latin typeface="宋体" panose="02010600030101010101" pitchFamily="2" charset="-122"/>
                <a:ea typeface="宋体" panose="02010600030101010101" pitchFamily="2" charset="-122"/>
                <a:cs typeface="Times New Roman" panose="02020603050405020304" pitchFamily="18" charset="0"/>
              </a:rPr>
              <a:t>）</a:t>
            </a:r>
          </a:p>
          <a:p>
            <a:pPr eaLnBrk="1" hangingPunct="1">
              <a:lnSpc>
                <a:spcPct val="90000"/>
              </a:lnSpc>
              <a:buFontTx/>
              <a:buNone/>
            </a:pPr>
            <a:r>
              <a:rPr lang="zh-CN" altLang="en-US" sz="2400" b="1" dirty="0" smtClean="0">
                <a:latin typeface="宋体" panose="02010600030101010101" pitchFamily="2" charset="-122"/>
                <a:ea typeface="宋体" panose="02010600030101010101" pitchFamily="2" charset="-122"/>
                <a:cs typeface="Times New Roman" panose="02020603050405020304" pitchFamily="18" charset="0"/>
              </a:rPr>
              <a:t>                     </a:t>
            </a:r>
            <a:r>
              <a:rPr lang="en-US" altLang="zh-CN" sz="2400" b="1" dirty="0" smtClean="0">
                <a:latin typeface="宋体" panose="02010600030101010101" pitchFamily="2" charset="-122"/>
                <a:ea typeface="宋体" panose="02010600030101010101" pitchFamily="2" charset="-122"/>
                <a:cs typeface="Times New Roman" panose="02020603050405020304" pitchFamily="18" charset="0"/>
              </a:rPr>
              <a:t>E-mail</a:t>
            </a:r>
            <a:r>
              <a:rPr lang="zh-CN" altLang="en-US" sz="2400" b="1" dirty="0" smtClean="0">
                <a:latin typeface="宋体" panose="02010600030101010101" pitchFamily="2" charset="-122"/>
                <a:ea typeface="宋体" panose="02010600030101010101" pitchFamily="2" charset="-122"/>
                <a:cs typeface="Times New Roman" panose="02020603050405020304" pitchFamily="18" charset="0"/>
              </a:rPr>
              <a:t>： </a:t>
            </a:r>
            <a:r>
              <a:rPr lang="en-US" altLang="zh-CN" sz="2400" b="1" dirty="0" smtClean="0">
                <a:latin typeface="宋体" panose="02010600030101010101" pitchFamily="2" charset="-122"/>
                <a:ea typeface="宋体" panose="02010600030101010101" pitchFamily="2" charset="-122"/>
                <a:cs typeface="Times New Roman" panose="02020603050405020304" pitchFamily="18" charset="0"/>
              </a:rPr>
              <a:t>qumingcheng@126.com</a:t>
            </a:r>
          </a:p>
          <a:p>
            <a:pPr eaLnBrk="1" hangingPunct="1">
              <a:lnSpc>
                <a:spcPct val="90000"/>
              </a:lnSpc>
              <a:buFontTx/>
              <a:buNone/>
            </a:pPr>
            <a:endParaRPr lang="en-US" altLang="zh-CN" sz="2400" b="1" dirty="0" smtClean="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r>
              <a:rPr lang="zh-CN" altLang="en-US" sz="2800" b="1" dirty="0" smtClean="0">
                <a:solidFill>
                  <a:srgbClr val="993300"/>
                </a:solidFill>
                <a:latin typeface="宋体" panose="02010600030101010101" pitchFamily="2" charset="-122"/>
                <a:ea typeface="宋体" panose="02010600030101010101" pitchFamily="2" charset="-122"/>
                <a:cs typeface="Times New Roman" panose="02020603050405020304" pitchFamily="18" charset="0"/>
              </a:rPr>
              <a:t>                  计算机学院</a:t>
            </a:r>
            <a:r>
              <a:rPr lang="en-US" altLang="zh-CN" sz="2800" b="1" dirty="0" smtClean="0">
                <a:solidFill>
                  <a:srgbClr val="993300"/>
                </a:solidFill>
                <a:latin typeface="宋体" panose="02010600030101010101" pitchFamily="2" charset="-122"/>
                <a:ea typeface="宋体" panose="02010600030101010101" pitchFamily="2" charset="-122"/>
                <a:cs typeface="Times New Roman" panose="02020603050405020304" pitchFamily="18" charset="0"/>
              </a:rPr>
              <a:t>-</a:t>
            </a:r>
            <a:r>
              <a:rPr lang="zh-CN" altLang="en-US" sz="2800" b="1" dirty="0" smtClean="0">
                <a:solidFill>
                  <a:srgbClr val="993300"/>
                </a:solidFill>
                <a:latin typeface="宋体" panose="02010600030101010101" pitchFamily="2" charset="-122"/>
                <a:ea typeface="宋体" panose="02010600030101010101" pitchFamily="2" charset="-122"/>
                <a:cs typeface="Times New Roman" panose="02020603050405020304" pitchFamily="18" charset="0"/>
              </a:rPr>
              <a:t>航天软件工程中心</a:t>
            </a:r>
            <a:endParaRPr lang="zh-CN" altLang="en-US" sz="2000" b="1" dirty="0" smtClean="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r>
              <a:rPr lang="zh-CN" altLang="en-US" sz="2800" b="1" dirty="0" smtClean="0">
                <a:latin typeface="宋体" panose="02010600030101010101" pitchFamily="2" charset="-122"/>
                <a:ea typeface="宋体" panose="02010600030101010101" pitchFamily="2" charset="-122"/>
                <a:cs typeface="Times New Roman" panose="02020603050405020304" pitchFamily="18" charset="0"/>
              </a:rPr>
              <a:t>                          </a:t>
            </a:r>
            <a:r>
              <a:rPr lang="en-US" altLang="zh-CN" sz="2800" b="1" dirty="0" smtClean="0">
                <a:latin typeface="宋体" panose="02010600030101010101" pitchFamily="2" charset="-122"/>
                <a:ea typeface="宋体" panose="02010600030101010101" pitchFamily="2" charset="-122"/>
                <a:cs typeface="Times New Roman" panose="02020603050405020304" pitchFamily="18" charset="0"/>
              </a:rPr>
              <a:t>2017/11</a:t>
            </a:r>
          </a:p>
        </p:txBody>
      </p:sp>
      <p:sp>
        <p:nvSpPr>
          <p:cNvPr id="2054" name="Rectangle 2"/>
          <p:cNvSpPr>
            <a:spLocks noGrp="1" noChangeArrowheads="1"/>
          </p:cNvSpPr>
          <p:nvPr>
            <p:ph type="title"/>
          </p:nvPr>
        </p:nvSpPr>
        <p:spPr>
          <a:xfrm>
            <a:off x="2844430" y="914400"/>
            <a:ext cx="6298380" cy="838200"/>
          </a:xfrm>
        </p:spPr>
        <p:txBody>
          <a:bodyPr/>
          <a:lstStyle/>
          <a:p>
            <a:pPr eaLnBrk="1" hangingPunct="1"/>
            <a:r>
              <a:rPr lang="en-US" altLang="zh-CN" sz="2400" u="sng" smtClean="0">
                <a:solidFill>
                  <a:srgbClr val="6600FF"/>
                </a:solidFill>
                <a:latin typeface="Times New Roman" panose="02020603050405020304" pitchFamily="18" charset="0"/>
                <a:ea typeface="ＭＳ Ｐゴシック" pitchFamily="34" charset="-128"/>
                <a:cs typeface="Times New Roman" panose="02020603050405020304" pitchFamily="18" charset="0"/>
              </a:rPr>
              <a:t> </a:t>
            </a:r>
            <a:r>
              <a:rPr lang="zh-CN" altLang="en-US" sz="3600" u="sng" smtClean="0">
                <a:solidFill>
                  <a:srgbClr val="6600FF"/>
                </a:solidFill>
                <a:latin typeface="Times New Roman" panose="02020603050405020304" pitchFamily="18" charset="0"/>
                <a:ea typeface="黑体" pitchFamily="2" charset="-122"/>
                <a:cs typeface="Times New Roman" panose="02020603050405020304" pitchFamily="18" charset="0"/>
              </a:rPr>
              <a:t>操作系统</a:t>
            </a:r>
            <a:endParaRPr lang="zh-CN" altLang="en-US" sz="2400" i="1" smtClean="0">
              <a:solidFill>
                <a:srgbClr val="6600FF"/>
              </a:solidFill>
              <a:latin typeface="Times New Roman" panose="02020603050405020304" pitchFamily="18" charset="0"/>
              <a:ea typeface="ＭＳ Ｐゴシック" pitchFamily="34" charset="-128"/>
              <a:cs typeface="Times New Roman" panose="02020603050405020304" pitchFamily="18" charset="0"/>
            </a:endParaRPr>
          </a:p>
        </p:txBody>
      </p:sp>
      <p:sp>
        <p:nvSpPr>
          <p:cNvPr id="2055" name="Rectangle 8"/>
          <p:cNvSpPr>
            <a:spLocks noChangeArrowheads="1"/>
          </p:cNvSpPr>
          <p:nvPr/>
        </p:nvSpPr>
        <p:spPr bwMode="auto">
          <a:xfrm>
            <a:off x="1930148" y="1811338"/>
            <a:ext cx="9244397" cy="419100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endParaRPr lang="zh-CN" altLang="en-US" sz="4400">
              <a:solidFill>
                <a:schemeClr val="tx2"/>
              </a:solidFill>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1068779" y="984250"/>
            <a:ext cx="10383015"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buFont typeface="Monotype Sorts" charset="2"/>
              <a:buNone/>
            </a:pPr>
            <a:r>
              <a:rPr lang="zh-CN" altLang="en-US" sz="2400" b="1" dirty="0" smtClean="0">
                <a:latin typeface="黑体" pitchFamily="2" charset="-122"/>
                <a:ea typeface="黑体" pitchFamily="2" charset="-122"/>
              </a:rPr>
              <a:t>问题：</a:t>
            </a:r>
            <a:endParaRPr lang="en-US" altLang="zh-CN" sz="2400" b="1" dirty="0" smtClean="0">
              <a:latin typeface="黑体" pitchFamily="2" charset="-122"/>
              <a:ea typeface="黑体" pitchFamily="2" charset="-122"/>
            </a:endParaRPr>
          </a:p>
          <a:p>
            <a:pPr>
              <a:buFont typeface="Monotype Sorts" charset="2"/>
              <a:buNone/>
            </a:pPr>
            <a:r>
              <a:rPr lang="en-US" altLang="zh-CN" sz="2400" b="1" dirty="0" smtClean="0">
                <a:latin typeface="黑体" pitchFamily="2" charset="-122"/>
                <a:ea typeface="黑体" pitchFamily="2" charset="-122"/>
              </a:rPr>
              <a:t>1</a:t>
            </a:r>
            <a:r>
              <a:rPr lang="zh-CN" altLang="en-US" sz="2400" b="1" dirty="0" smtClean="0">
                <a:latin typeface="黑体" pitchFamily="2" charset="-122"/>
                <a:ea typeface="黑体" pitchFamily="2" charset="-122"/>
              </a:rPr>
              <a:t>）多个进程写作完成任务，需要进程间进行通信，如果需要频繁通信？会带来什么问题？</a:t>
            </a:r>
            <a:endParaRPr lang="en-US" altLang="zh-CN" sz="2400" b="1" dirty="0" smtClean="0">
              <a:latin typeface="黑体" pitchFamily="2" charset="-122"/>
              <a:ea typeface="黑体" pitchFamily="2" charset="-122"/>
            </a:endParaRPr>
          </a:p>
          <a:p>
            <a:pPr>
              <a:buFont typeface="Monotype Sorts" charset="2"/>
              <a:buNone/>
            </a:pPr>
            <a:r>
              <a:rPr lang="en-US" altLang="zh-CN" sz="2400" b="1" dirty="0" smtClean="0">
                <a:solidFill>
                  <a:srgbClr val="FF0000"/>
                </a:solidFill>
                <a:latin typeface="黑体" pitchFamily="2" charset="-122"/>
                <a:ea typeface="黑体" pitchFamily="2" charset="-122"/>
              </a:rPr>
              <a:t>——</a:t>
            </a:r>
            <a:r>
              <a:rPr lang="zh-CN" altLang="en-US" sz="2400" b="1" dirty="0" smtClean="0">
                <a:solidFill>
                  <a:srgbClr val="FF0000"/>
                </a:solidFill>
                <a:latin typeface="黑体" pitchFamily="2" charset="-122"/>
                <a:ea typeface="黑体" pitchFamily="2" charset="-122"/>
              </a:rPr>
              <a:t>需要进程间通信，本质是系统调用，需要较多的时间和</a:t>
            </a:r>
            <a:r>
              <a:rPr lang="en-US" altLang="zh-CN" sz="2400" b="1" dirty="0" smtClean="0">
                <a:solidFill>
                  <a:srgbClr val="FF0000"/>
                </a:solidFill>
                <a:latin typeface="黑体" pitchFamily="2" charset="-122"/>
                <a:ea typeface="黑体" pitchFamily="2" charset="-122"/>
              </a:rPr>
              <a:t>CPU</a:t>
            </a:r>
            <a:r>
              <a:rPr lang="zh-CN" altLang="en-US" sz="2400" b="1" dirty="0" smtClean="0">
                <a:solidFill>
                  <a:srgbClr val="FF0000"/>
                </a:solidFill>
                <a:latin typeface="黑体" pitchFamily="2" charset="-122"/>
                <a:ea typeface="黑体" pitchFamily="2" charset="-122"/>
              </a:rPr>
              <a:t>资源开销。</a:t>
            </a:r>
            <a:endParaRPr lang="en-US" altLang="zh-CN" sz="2400" b="1" dirty="0" smtClean="0">
              <a:solidFill>
                <a:srgbClr val="FF0000"/>
              </a:solidFill>
              <a:latin typeface="黑体" pitchFamily="2" charset="-122"/>
              <a:ea typeface="黑体" pitchFamily="2" charset="-122"/>
            </a:endParaRPr>
          </a:p>
          <a:p>
            <a:pPr>
              <a:buFont typeface="Monotype Sorts" charset="2"/>
              <a:buNone/>
            </a:pPr>
            <a:r>
              <a:rPr lang="en-US" altLang="zh-CN" sz="2400" b="1" dirty="0" smtClean="0">
                <a:latin typeface="黑体" pitchFamily="2" charset="-122"/>
                <a:ea typeface="黑体" pitchFamily="2" charset="-122"/>
              </a:rPr>
              <a:t>2</a:t>
            </a:r>
            <a:r>
              <a:rPr lang="zh-CN" altLang="en-US" sz="2400" b="1" dirty="0" smtClean="0">
                <a:latin typeface="黑体" pitchFamily="2" charset="-122"/>
                <a:ea typeface="黑体" pitchFamily="2" charset="-122"/>
              </a:rPr>
              <a:t>）进程切换开销如何？考虑进程切换需要切换什么？</a:t>
            </a:r>
            <a:endParaRPr lang="en-US" altLang="zh-CN" sz="2400" b="1" dirty="0" smtClean="0">
              <a:latin typeface="黑体" pitchFamily="2" charset="-122"/>
              <a:ea typeface="黑体" pitchFamily="2" charset="-122"/>
            </a:endParaRPr>
          </a:p>
          <a:p>
            <a:pPr>
              <a:buNone/>
            </a:pPr>
            <a:r>
              <a:rPr lang="en-US" altLang="zh-CN" sz="2400" b="1" dirty="0">
                <a:solidFill>
                  <a:srgbClr val="FF0000"/>
                </a:solidFill>
                <a:latin typeface="黑体" pitchFamily="2" charset="-122"/>
                <a:ea typeface="黑体" pitchFamily="2" charset="-122"/>
              </a:rPr>
              <a:t>——</a:t>
            </a:r>
            <a:r>
              <a:rPr lang="zh-CN" altLang="en-US" sz="2400" b="1" dirty="0" smtClean="0">
                <a:solidFill>
                  <a:srgbClr val="FF0000"/>
                </a:solidFill>
                <a:latin typeface="黑体" pitchFamily="2" charset="-122"/>
                <a:ea typeface="黑体" pitchFamily="2" charset="-122"/>
              </a:rPr>
              <a:t>资源、内存、寄存器</a:t>
            </a:r>
            <a:endParaRPr lang="zh-CN" altLang="en-US" sz="1800" b="1" dirty="0">
              <a:solidFill>
                <a:srgbClr val="FF0000"/>
              </a:solidFill>
              <a:latin typeface="黑体" pitchFamily="2" charset="-122"/>
              <a:ea typeface="黑体" pitchFamily="2" charset="-122"/>
            </a:endParaRPr>
          </a:p>
        </p:txBody>
      </p:sp>
      <p:sp>
        <p:nvSpPr>
          <p:cNvPr id="5" name="Rectangle 2"/>
          <p:cNvSpPr txBox="1">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r>
              <a:rPr lang="en-US" altLang="zh-CN" dirty="0" smtClean="0">
                <a:latin typeface="黑体" pitchFamily="2" charset="-122"/>
                <a:ea typeface="黑体" pitchFamily="2" charset="-122"/>
              </a:rPr>
              <a:t>4.1 </a:t>
            </a:r>
            <a:r>
              <a:rPr lang="zh-CN" altLang="en-US" dirty="0" smtClean="0">
                <a:latin typeface="黑体" pitchFamily="2" charset="-122"/>
                <a:ea typeface="黑体" pitchFamily="2" charset="-122"/>
              </a:rPr>
              <a:t>线程的引入</a:t>
            </a:r>
            <a:r>
              <a:rPr lang="en-US" altLang="zh-CN" dirty="0" smtClean="0">
                <a:latin typeface="黑体" pitchFamily="2" charset="-122"/>
                <a:ea typeface="黑体" pitchFamily="2" charset="-122"/>
              </a:rPr>
              <a:t/>
            </a:r>
            <a:br>
              <a:rPr lang="en-US" altLang="zh-CN" dirty="0" smtClean="0">
                <a:latin typeface="黑体" pitchFamily="2" charset="-122"/>
                <a:ea typeface="黑体" pitchFamily="2" charset="-122"/>
              </a:rPr>
            </a:br>
            <a:r>
              <a:rPr lang="zh-CN" altLang="en-US" sz="2000" dirty="0" smtClean="0">
                <a:latin typeface="黑体" pitchFamily="2" charset="-122"/>
                <a:ea typeface="黑体" pitchFamily="2" charset="-122"/>
              </a:rPr>
              <a:t>回顾</a:t>
            </a:r>
            <a:r>
              <a:rPr lang="en-US" altLang="zh-CN" sz="2000" dirty="0" smtClean="0">
                <a:latin typeface="黑体" pitchFamily="2" charset="-122"/>
                <a:ea typeface="黑体" pitchFamily="2" charset="-122"/>
              </a:rPr>
              <a:t> </a:t>
            </a:r>
            <a:r>
              <a:rPr lang="zh-CN" altLang="en-US" sz="2000" dirty="0" smtClean="0">
                <a:latin typeface="黑体" pitchFamily="2" charset="-122"/>
                <a:ea typeface="黑体" pitchFamily="2" charset="-122"/>
              </a:rPr>
              <a:t>进程</a:t>
            </a:r>
          </a:p>
        </p:txBody>
      </p:sp>
    </p:spTree>
    <p:extLst>
      <p:ext uri="{BB962C8B-B14F-4D97-AF65-F5344CB8AC3E}">
        <p14:creationId xmlns:p14="http://schemas.microsoft.com/office/powerpoint/2010/main" val="2259232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anim calcmode="lin" valueType="num">
                                      <p:cBhvr additive="base">
                                        <p:cTn id="7"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anim calcmode="lin" valueType="num">
                                      <p:cBhvr additive="base">
                                        <p:cTn id="13"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anim calcmode="lin" valueType="num">
                                      <p:cBhvr additive="base">
                                        <p:cTn id="19"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2192582" y="277813"/>
            <a:ext cx="8505777" cy="576262"/>
          </a:xfrm>
        </p:spPr>
        <p:txBody>
          <a:bodyPr/>
          <a:lstStyle/>
          <a:p>
            <a:pPr eaLnBrk="1" hangingPunct="1"/>
            <a:r>
              <a:rPr lang="en-US" altLang="zh-CN" dirty="0">
                <a:latin typeface="黑体" pitchFamily="2" charset="-122"/>
                <a:ea typeface="黑体" pitchFamily="2" charset="-122"/>
              </a:rPr>
              <a:t>4.1 </a:t>
            </a:r>
            <a:r>
              <a:rPr lang="zh-CN" altLang="en-US" dirty="0">
                <a:latin typeface="黑体" pitchFamily="2" charset="-122"/>
                <a:ea typeface="黑体" pitchFamily="2" charset="-122"/>
              </a:rPr>
              <a:t>线程的引入</a:t>
            </a:r>
            <a:r>
              <a:rPr lang="en-US" altLang="zh-CN" dirty="0">
                <a:latin typeface="黑体" pitchFamily="2" charset="-122"/>
                <a:ea typeface="黑体" pitchFamily="2" charset="-122"/>
              </a:rPr>
              <a:t/>
            </a:r>
            <a:br>
              <a:rPr lang="en-US" altLang="zh-CN" dirty="0">
                <a:latin typeface="黑体" pitchFamily="2" charset="-122"/>
                <a:ea typeface="黑体" pitchFamily="2" charset="-122"/>
              </a:rPr>
            </a:br>
            <a:r>
              <a:rPr lang="zh-CN" altLang="en-US" sz="2400" dirty="0" smtClean="0">
                <a:latin typeface="黑体" pitchFamily="2" charset="-122"/>
                <a:ea typeface="黑体" pitchFamily="2" charset="-122"/>
              </a:rPr>
              <a:t>计算机硬件体系结构</a:t>
            </a:r>
          </a:p>
        </p:txBody>
      </p:sp>
      <p:sp>
        <p:nvSpPr>
          <p:cNvPr id="31747" name="Rectangle 3"/>
          <p:cNvSpPr>
            <a:spLocks noChangeArrowheads="1"/>
          </p:cNvSpPr>
          <p:nvPr/>
        </p:nvSpPr>
        <p:spPr bwMode="auto">
          <a:xfrm>
            <a:off x="1068779" y="984250"/>
            <a:ext cx="10383015"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eaLnBrk="1" hangingPunct="1"/>
            <a:endParaRPr lang="zh-CN" altLang="en-US" sz="2400" dirty="0"/>
          </a:p>
        </p:txBody>
      </p:sp>
      <p:pic>
        <p:nvPicPr>
          <p:cNvPr id="5" name="图片 1"/>
          <p:cNvPicPr>
            <a:picLocks noChangeAspect="1"/>
          </p:cNvPicPr>
          <p:nvPr/>
        </p:nvPicPr>
        <p:blipFill rotWithShape="1">
          <a:blip r:embed="rId3">
            <a:extLst>
              <a:ext uri="{28A0092B-C50C-407E-A947-70E740481C1C}">
                <a14:useLocalDpi xmlns:a14="http://schemas.microsoft.com/office/drawing/2010/main" val="0"/>
              </a:ext>
            </a:extLst>
          </a:blip>
          <a:srcRect r="5328"/>
          <a:stretch/>
        </p:blipFill>
        <p:spPr bwMode="auto">
          <a:xfrm>
            <a:off x="685555" y="1685202"/>
            <a:ext cx="5158099" cy="283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3"/>
          <p:cNvSpPr>
            <a:spLocks noChangeArrowheads="1"/>
          </p:cNvSpPr>
          <p:nvPr/>
        </p:nvSpPr>
        <p:spPr bwMode="auto">
          <a:xfrm>
            <a:off x="1829157" y="1071334"/>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dirty="0" smtClean="0">
                <a:latin typeface="宋体" panose="02010600030101010101" pitchFamily="2" charset="-122"/>
                <a:ea typeface="宋体" panose="02010600030101010101" pitchFamily="2" charset="-122"/>
              </a:rPr>
              <a:t>多处理器</a:t>
            </a:r>
            <a:endParaRPr lang="zh-CN" altLang="en-US" dirty="0">
              <a:latin typeface="宋体" panose="02010600030101010101" pitchFamily="2" charset="-122"/>
              <a:ea typeface="宋体" panose="02010600030101010101" pitchFamily="2" charset="-122"/>
            </a:endParaRPr>
          </a:p>
        </p:txBody>
      </p:sp>
      <p:sp>
        <p:nvSpPr>
          <p:cNvPr id="7" name="矩形 63"/>
          <p:cNvSpPr>
            <a:spLocks noChangeArrowheads="1"/>
          </p:cNvSpPr>
          <p:nvPr/>
        </p:nvSpPr>
        <p:spPr bwMode="auto">
          <a:xfrm>
            <a:off x="8865200" y="113256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dirty="0">
                <a:latin typeface="宋体" panose="02010600030101010101" pitchFamily="2" charset="-122"/>
                <a:ea typeface="宋体" panose="02010600030101010101" pitchFamily="2" charset="-122"/>
              </a:rPr>
              <a:t>多核</a:t>
            </a:r>
          </a:p>
        </p:txBody>
      </p:sp>
      <p:pic>
        <p:nvPicPr>
          <p:cNvPr id="8" name="图片 2"/>
          <p:cNvPicPr>
            <a:picLocks noChangeAspect="1"/>
          </p:cNvPicPr>
          <p:nvPr/>
        </p:nvPicPr>
        <p:blipFill rotWithShape="1">
          <a:blip r:embed="rId4">
            <a:extLst>
              <a:ext uri="{28A0092B-C50C-407E-A947-70E740481C1C}">
                <a14:useLocalDpi xmlns:a14="http://schemas.microsoft.com/office/drawing/2010/main" val="0"/>
              </a:ext>
            </a:extLst>
          </a:blip>
          <a:srcRect r="6150"/>
          <a:stretch/>
        </p:blipFill>
        <p:spPr bwMode="auto">
          <a:xfrm>
            <a:off x="6716212" y="1755024"/>
            <a:ext cx="4987124" cy="276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5252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07934" y="1019176"/>
            <a:ext cx="5701558" cy="447675"/>
          </a:xfrm>
        </p:spPr>
        <p:txBody>
          <a:bodyPr/>
          <a:lstStyle/>
          <a:p>
            <a:r>
              <a:rPr lang="zh-CN" altLang="en-US" sz="2400" smtClean="0">
                <a:latin typeface="宋体" pitchFamily="2" charset="-122"/>
                <a:ea typeface="宋体" pitchFamily="2" charset="-122"/>
              </a:rPr>
              <a:t>再看看</a:t>
            </a:r>
            <a:r>
              <a:rPr lang="en-US" altLang="zh-CN" sz="2400" smtClean="0">
                <a:latin typeface="宋体" pitchFamily="2" charset="-122"/>
                <a:ea typeface="宋体" pitchFamily="2" charset="-122"/>
              </a:rPr>
              <a:t>IE</a:t>
            </a:r>
            <a:r>
              <a:rPr lang="zh-CN" altLang="en-US" sz="2400" smtClean="0">
                <a:latin typeface="宋体" pitchFamily="2" charset="-122"/>
                <a:ea typeface="宋体" pitchFamily="2" charset="-122"/>
              </a:rPr>
              <a:t>浏览器的工作过程</a:t>
            </a:r>
            <a:endParaRPr lang="en-US" altLang="zh-CN" sz="2400" smtClean="0">
              <a:latin typeface="宋体" pitchFamily="2" charset="-122"/>
              <a:ea typeface="宋体" pitchFamily="2" charset="-122"/>
            </a:endParaRPr>
          </a:p>
        </p:txBody>
      </p:sp>
      <p:sp>
        <p:nvSpPr>
          <p:cNvPr id="338948" name="Rectangle 4"/>
          <p:cNvSpPr>
            <a:spLocks noChangeArrowheads="1"/>
          </p:cNvSpPr>
          <p:nvPr/>
        </p:nvSpPr>
        <p:spPr bwMode="auto">
          <a:xfrm>
            <a:off x="816927" y="1497013"/>
            <a:ext cx="360844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ea typeface="宋体" pitchFamily="2" charset="-122"/>
                <a:sym typeface="Symbol" pitchFamily="18" charset="2"/>
              </a:rPr>
              <a:t>访问一个网页</a:t>
            </a:r>
            <a:endParaRPr lang="zh-CN" altLang="zh-CN" sz="2400" b="1">
              <a:solidFill>
                <a:srgbClr val="FF0000"/>
              </a:solidFill>
              <a:ea typeface="宋体" pitchFamily="2" charset="-122"/>
              <a:sym typeface="Symbol" pitchFamily="18" charset="2"/>
            </a:endParaRPr>
          </a:p>
        </p:txBody>
      </p:sp>
      <p:sp>
        <p:nvSpPr>
          <p:cNvPr id="5124" name="Rectangle 6"/>
          <p:cNvSpPr>
            <a:spLocks noChangeArrowheads="1"/>
          </p:cNvSpPr>
          <p:nvPr/>
        </p:nvSpPr>
        <p:spPr bwMode="auto">
          <a:xfrm>
            <a:off x="533331" y="2068514"/>
            <a:ext cx="847403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90000"/>
              </a:lnSpc>
              <a:spcBef>
                <a:spcPct val="0"/>
              </a:spcBef>
              <a:buClr>
                <a:srgbClr val="008000"/>
              </a:buClr>
              <a:buFont typeface="Wingdings" pitchFamily="2" charset="2"/>
              <a:buChar char="n"/>
            </a:pPr>
            <a:r>
              <a:rPr kumimoji="0" lang="zh-CN" altLang="en-US" sz="2000" b="1">
                <a:latin typeface="Arial" charset="0"/>
                <a:ea typeface="宋体" pitchFamily="2" charset="-122"/>
              </a:rPr>
              <a:t>  从</a:t>
            </a:r>
            <a:r>
              <a:rPr kumimoji="0" lang="en-US" altLang="zh-CN" sz="2000" b="1">
                <a:latin typeface="Arial" charset="0"/>
                <a:ea typeface="宋体" pitchFamily="2" charset="-122"/>
              </a:rPr>
              <a:t>Web</a:t>
            </a:r>
            <a:r>
              <a:rPr kumimoji="0" lang="zh-CN" altLang="en-US" sz="2000" b="1">
                <a:latin typeface="Arial" charset="0"/>
                <a:ea typeface="宋体" pitchFamily="2" charset="-122"/>
              </a:rPr>
              <a:t>服务器接收数据（主要网卡工作）</a:t>
            </a:r>
          </a:p>
          <a:p>
            <a:pPr lvl="1" eaLnBrk="1" hangingPunct="1">
              <a:lnSpc>
                <a:spcPct val="140000"/>
              </a:lnSpc>
              <a:spcBef>
                <a:spcPct val="0"/>
              </a:spcBef>
              <a:buClr>
                <a:srgbClr val="008000"/>
              </a:buClr>
              <a:buFont typeface="Wingdings" pitchFamily="2" charset="2"/>
              <a:buChar char="n"/>
            </a:pPr>
            <a:r>
              <a:rPr kumimoji="0" lang="zh-CN" altLang="en-US" sz="2000" b="1">
                <a:latin typeface="Verdana" pitchFamily="34" charset="0"/>
                <a:ea typeface="宋体" pitchFamily="2" charset="-122"/>
              </a:rPr>
              <a:t>  显示文本信息（普通</a:t>
            </a:r>
            <a:r>
              <a:rPr kumimoji="0" lang="en-US" altLang="zh-CN" sz="2000" b="1">
                <a:latin typeface="Verdana" pitchFamily="34" charset="0"/>
                <a:ea typeface="宋体" pitchFamily="2" charset="-122"/>
              </a:rPr>
              <a:t>Tag</a:t>
            </a:r>
            <a:r>
              <a:rPr kumimoji="0" lang="zh-CN" altLang="en-US" sz="2000" b="1">
                <a:latin typeface="Verdana" pitchFamily="34" charset="0"/>
                <a:ea typeface="宋体" pitchFamily="2" charset="-122"/>
              </a:rPr>
              <a:t>）</a:t>
            </a:r>
          </a:p>
          <a:p>
            <a:pPr lvl="1" eaLnBrk="1" hangingPunct="1">
              <a:lnSpc>
                <a:spcPct val="140000"/>
              </a:lnSpc>
              <a:spcBef>
                <a:spcPct val="0"/>
              </a:spcBef>
              <a:buClr>
                <a:srgbClr val="008000"/>
              </a:buClr>
              <a:buFont typeface="Wingdings" pitchFamily="2" charset="2"/>
              <a:buChar char="n"/>
            </a:pPr>
            <a:r>
              <a:rPr kumimoji="0" lang="zh-CN" altLang="en-US" sz="2000" b="1">
                <a:latin typeface="Verdana" pitchFamily="34" charset="0"/>
                <a:ea typeface="宋体" pitchFamily="2" charset="-122"/>
              </a:rPr>
              <a:t>  解压缩图片文件</a:t>
            </a:r>
          </a:p>
          <a:p>
            <a:pPr lvl="1" eaLnBrk="1" hangingPunct="1">
              <a:lnSpc>
                <a:spcPct val="140000"/>
              </a:lnSpc>
              <a:spcBef>
                <a:spcPct val="0"/>
              </a:spcBef>
              <a:buClr>
                <a:srgbClr val="008000"/>
              </a:buClr>
              <a:buFont typeface="Wingdings" pitchFamily="2" charset="2"/>
              <a:buChar char="n"/>
            </a:pPr>
            <a:r>
              <a:rPr kumimoji="0" lang="zh-CN" altLang="en-US" sz="2000" b="1">
                <a:latin typeface="Verdana" pitchFamily="34" charset="0"/>
                <a:ea typeface="宋体" pitchFamily="2" charset="-122"/>
              </a:rPr>
              <a:t>  显示图片</a:t>
            </a:r>
            <a:endParaRPr kumimoji="0" lang="zh-CN" altLang="en-US" sz="2000" b="1">
              <a:solidFill>
                <a:srgbClr val="FF0000"/>
              </a:solidFill>
              <a:latin typeface="Arial" charset="0"/>
              <a:ea typeface="宋体" pitchFamily="2" charset="-122"/>
            </a:endParaRPr>
          </a:p>
        </p:txBody>
      </p:sp>
      <p:sp>
        <p:nvSpPr>
          <p:cNvPr id="5125"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4.1 </a:t>
            </a:r>
            <a:r>
              <a:rPr kumimoji="0" lang="zh-CN" altLang="en-US" sz="3200" b="1">
                <a:solidFill>
                  <a:srgbClr val="006699"/>
                </a:solidFill>
                <a:latin typeface="黑体" pitchFamily="2" charset="-122"/>
                <a:ea typeface="黑体" pitchFamily="2" charset="-122"/>
              </a:rPr>
              <a:t>线程的引入</a:t>
            </a:r>
          </a:p>
        </p:txBody>
      </p:sp>
      <p:pic>
        <p:nvPicPr>
          <p:cNvPr id="5126"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7917" y="2874963"/>
            <a:ext cx="8063450" cy="395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8948"/>
                                        </p:tgtEl>
                                        <p:attrNameLst>
                                          <p:attrName>style.visibility</p:attrName>
                                        </p:attrNameLst>
                                      </p:cBhvr>
                                      <p:to>
                                        <p:strVal val="visible"/>
                                      </p:to>
                                    </p:set>
                                    <p:animEffect transition="in" filter="dissolve">
                                      <p:cBhvr>
                                        <p:cTn id="7" dur="500"/>
                                        <p:tgtEl>
                                          <p:spTgt spid="338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869" y="2836863"/>
            <a:ext cx="8065567" cy="398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7" name="Rectangle 3"/>
          <p:cNvSpPr>
            <a:spLocks noGrp="1" noChangeArrowheads="1"/>
          </p:cNvSpPr>
          <p:nvPr>
            <p:ph type="title"/>
          </p:nvPr>
        </p:nvSpPr>
        <p:spPr>
          <a:xfrm>
            <a:off x="507934" y="1019176"/>
            <a:ext cx="5701558" cy="447675"/>
          </a:xfrm>
        </p:spPr>
        <p:txBody>
          <a:bodyPr/>
          <a:lstStyle/>
          <a:p>
            <a:r>
              <a:rPr lang="zh-CN" altLang="en-US" sz="2400" smtClean="0">
                <a:latin typeface="宋体" pitchFamily="2" charset="-122"/>
                <a:ea typeface="宋体" pitchFamily="2" charset="-122"/>
              </a:rPr>
              <a:t>再看看</a:t>
            </a:r>
            <a:r>
              <a:rPr lang="en-US" altLang="zh-CN" sz="2400" smtClean="0">
                <a:latin typeface="宋体" pitchFamily="2" charset="-122"/>
                <a:ea typeface="宋体" pitchFamily="2" charset="-122"/>
              </a:rPr>
              <a:t>IE</a:t>
            </a:r>
            <a:r>
              <a:rPr lang="zh-CN" altLang="en-US" sz="2400" smtClean="0">
                <a:latin typeface="宋体" pitchFamily="2" charset="-122"/>
                <a:ea typeface="宋体" pitchFamily="2" charset="-122"/>
              </a:rPr>
              <a:t>浏览器的工作过程</a:t>
            </a:r>
            <a:endParaRPr lang="en-US" altLang="zh-CN" sz="2400" smtClean="0">
              <a:latin typeface="宋体" pitchFamily="2" charset="-122"/>
              <a:ea typeface="宋体" pitchFamily="2" charset="-122"/>
            </a:endParaRPr>
          </a:p>
        </p:txBody>
      </p:sp>
      <p:sp>
        <p:nvSpPr>
          <p:cNvPr id="343044" name="Rectangle 4"/>
          <p:cNvSpPr>
            <a:spLocks noChangeArrowheads="1"/>
          </p:cNvSpPr>
          <p:nvPr/>
        </p:nvSpPr>
        <p:spPr bwMode="auto">
          <a:xfrm>
            <a:off x="816927" y="1497013"/>
            <a:ext cx="370368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ea typeface="宋体" pitchFamily="2" charset="-122"/>
                <a:sym typeface="Symbol" pitchFamily="18" charset="2"/>
              </a:rPr>
              <a:t>访问一个网页</a:t>
            </a:r>
            <a:endParaRPr lang="zh-CN" altLang="zh-CN" sz="2400" b="1">
              <a:solidFill>
                <a:srgbClr val="FF0000"/>
              </a:solidFill>
              <a:ea typeface="宋体" pitchFamily="2" charset="-122"/>
              <a:sym typeface="Symbol" pitchFamily="18" charset="2"/>
            </a:endParaRPr>
          </a:p>
        </p:txBody>
      </p:sp>
      <p:sp>
        <p:nvSpPr>
          <p:cNvPr id="6149" name="Rectangle 5"/>
          <p:cNvSpPr>
            <a:spLocks noChangeArrowheads="1"/>
          </p:cNvSpPr>
          <p:nvPr/>
        </p:nvSpPr>
        <p:spPr bwMode="auto">
          <a:xfrm>
            <a:off x="533331" y="2068514"/>
            <a:ext cx="8474030"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90000"/>
              </a:lnSpc>
              <a:spcBef>
                <a:spcPct val="0"/>
              </a:spcBef>
              <a:buClr>
                <a:srgbClr val="008000"/>
              </a:buClr>
              <a:buFont typeface="Wingdings" pitchFamily="2" charset="2"/>
              <a:buChar char="n"/>
            </a:pPr>
            <a:r>
              <a:rPr kumimoji="0" lang="zh-CN" altLang="en-US" sz="2000" b="1" dirty="0">
                <a:latin typeface="Verdana" pitchFamily="34" charset="0"/>
                <a:ea typeface="宋体" pitchFamily="2" charset="-122"/>
              </a:rPr>
              <a:t>  从</a:t>
            </a:r>
            <a:r>
              <a:rPr kumimoji="0" lang="en-US" altLang="zh-CN" sz="2000" b="1" dirty="0">
                <a:latin typeface="Verdana" pitchFamily="34" charset="0"/>
                <a:ea typeface="宋体" pitchFamily="2" charset="-122"/>
              </a:rPr>
              <a:t>Web</a:t>
            </a:r>
            <a:r>
              <a:rPr kumimoji="0" lang="zh-CN" altLang="en-US" sz="2000" b="1" dirty="0">
                <a:latin typeface="Verdana" pitchFamily="34" charset="0"/>
                <a:ea typeface="宋体" pitchFamily="2" charset="-122"/>
              </a:rPr>
              <a:t>服务器接收数据（主要网卡工作）</a:t>
            </a:r>
          </a:p>
          <a:p>
            <a:pPr lvl="1" eaLnBrk="1" hangingPunct="1">
              <a:lnSpc>
                <a:spcPct val="140000"/>
              </a:lnSpc>
              <a:spcBef>
                <a:spcPct val="0"/>
              </a:spcBef>
              <a:buClr>
                <a:srgbClr val="008000"/>
              </a:buClr>
              <a:buFont typeface="Wingdings" pitchFamily="2" charset="2"/>
              <a:buChar char="n"/>
            </a:pPr>
            <a:r>
              <a:rPr kumimoji="0" lang="zh-CN" altLang="en-US" sz="2000" b="1" dirty="0">
                <a:latin typeface="Verdana" pitchFamily="34" charset="0"/>
                <a:ea typeface="宋体" pitchFamily="2" charset="-122"/>
              </a:rPr>
              <a:t>  显示文本信息（普通</a:t>
            </a:r>
            <a:r>
              <a:rPr kumimoji="0" lang="en-US" altLang="zh-CN" sz="2000" b="1" dirty="0">
                <a:latin typeface="Verdana" pitchFamily="34" charset="0"/>
                <a:ea typeface="宋体" pitchFamily="2" charset="-122"/>
              </a:rPr>
              <a:t>Tag</a:t>
            </a:r>
            <a:r>
              <a:rPr kumimoji="0" lang="zh-CN" altLang="en-US" sz="2000" b="1" dirty="0">
                <a:latin typeface="Verdana" pitchFamily="34" charset="0"/>
                <a:ea typeface="宋体" pitchFamily="2" charset="-122"/>
              </a:rPr>
              <a:t>）</a:t>
            </a:r>
          </a:p>
          <a:p>
            <a:pPr lvl="1" eaLnBrk="1" hangingPunct="1">
              <a:lnSpc>
                <a:spcPct val="140000"/>
              </a:lnSpc>
              <a:spcBef>
                <a:spcPct val="0"/>
              </a:spcBef>
              <a:buClr>
                <a:srgbClr val="008000"/>
              </a:buClr>
              <a:buFont typeface="Wingdings" pitchFamily="2" charset="2"/>
              <a:buChar char="n"/>
            </a:pPr>
            <a:r>
              <a:rPr kumimoji="0" lang="zh-CN" altLang="en-US" sz="2000" b="1" dirty="0">
                <a:latin typeface="Verdana" pitchFamily="34" charset="0"/>
                <a:ea typeface="宋体" pitchFamily="2" charset="-122"/>
              </a:rPr>
              <a:t>  解压缩图片文件</a:t>
            </a:r>
          </a:p>
          <a:p>
            <a:pPr lvl="1" eaLnBrk="1" hangingPunct="1">
              <a:lnSpc>
                <a:spcPct val="140000"/>
              </a:lnSpc>
              <a:spcBef>
                <a:spcPct val="0"/>
              </a:spcBef>
              <a:buClr>
                <a:srgbClr val="008000"/>
              </a:buClr>
              <a:buFont typeface="Wingdings" pitchFamily="2" charset="2"/>
              <a:buChar char="n"/>
            </a:pPr>
            <a:r>
              <a:rPr kumimoji="0" lang="zh-CN" altLang="en-US" sz="2000" b="1" dirty="0">
                <a:latin typeface="Verdana" pitchFamily="34" charset="0"/>
                <a:ea typeface="宋体" pitchFamily="2" charset="-122"/>
              </a:rPr>
              <a:t>  显示图片</a:t>
            </a:r>
            <a:endParaRPr kumimoji="0" lang="en-US" altLang="zh-CN" sz="2000" b="1" dirty="0">
              <a:latin typeface="Verdana" pitchFamily="34" charset="0"/>
              <a:ea typeface="宋体" pitchFamily="2" charset="-122"/>
            </a:endParaRPr>
          </a:p>
          <a:p>
            <a:pPr lvl="1" eaLnBrk="1" hangingPunct="1">
              <a:lnSpc>
                <a:spcPct val="140000"/>
              </a:lnSpc>
              <a:spcBef>
                <a:spcPct val="0"/>
              </a:spcBef>
              <a:buClr>
                <a:srgbClr val="008000"/>
              </a:buClr>
              <a:buFont typeface="Wingdings" pitchFamily="2" charset="2"/>
              <a:buChar char="n"/>
            </a:pPr>
            <a:r>
              <a:rPr kumimoji="0" lang="zh-CN" altLang="en-US" sz="2000" b="1" dirty="0" smtClean="0">
                <a:latin typeface="Verdana" pitchFamily="34" charset="0"/>
                <a:ea typeface="宋体" pitchFamily="2" charset="-122"/>
              </a:rPr>
              <a:t>  解</a:t>
            </a:r>
            <a:r>
              <a:rPr kumimoji="0" lang="zh-CN" altLang="en-US" sz="2000" b="1" dirty="0">
                <a:latin typeface="Verdana" pitchFamily="34" charset="0"/>
                <a:ea typeface="宋体" pitchFamily="2" charset="-122"/>
              </a:rPr>
              <a:t>压缩音视频</a:t>
            </a:r>
            <a:endParaRPr kumimoji="0" lang="en-US" altLang="zh-CN" sz="2000" b="1" dirty="0">
              <a:latin typeface="Verdana" pitchFamily="34" charset="0"/>
              <a:ea typeface="宋体" pitchFamily="2" charset="-122"/>
            </a:endParaRPr>
          </a:p>
          <a:p>
            <a:pPr lvl="1" eaLnBrk="1" hangingPunct="1">
              <a:lnSpc>
                <a:spcPct val="140000"/>
              </a:lnSpc>
              <a:spcBef>
                <a:spcPct val="0"/>
              </a:spcBef>
              <a:buClr>
                <a:srgbClr val="008000"/>
              </a:buClr>
              <a:buFont typeface="Wingdings" pitchFamily="2" charset="2"/>
              <a:buChar char="n"/>
            </a:pPr>
            <a:r>
              <a:rPr kumimoji="0" lang="zh-CN" altLang="en-US" sz="2000" b="1" dirty="0" smtClean="0">
                <a:latin typeface="Verdana" pitchFamily="34" charset="0"/>
                <a:ea typeface="宋体" pitchFamily="2" charset="-122"/>
              </a:rPr>
              <a:t>  播放</a:t>
            </a:r>
            <a:r>
              <a:rPr kumimoji="0" lang="zh-CN" altLang="en-US" sz="2000" b="1" dirty="0">
                <a:latin typeface="Verdana" pitchFamily="34" charset="0"/>
                <a:ea typeface="宋体" pitchFamily="2" charset="-122"/>
              </a:rPr>
              <a:t>音视频</a:t>
            </a:r>
          </a:p>
        </p:txBody>
      </p:sp>
      <p:sp>
        <p:nvSpPr>
          <p:cNvPr id="6150"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4.1 </a:t>
            </a:r>
            <a:r>
              <a:rPr kumimoji="0" lang="zh-CN" altLang="en-US" sz="3200" b="1">
                <a:solidFill>
                  <a:srgbClr val="006699"/>
                </a:solidFill>
                <a:latin typeface="黑体" pitchFamily="2" charset="-122"/>
                <a:ea typeface="黑体" pitchFamily="2" charset="-122"/>
              </a:rPr>
              <a:t>线程的引入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 calcmode="lin" valueType="num">
                                      <p:cBhvr additive="base">
                                        <p:cTn id="7" dur="500" fill="hold"/>
                                        <p:tgtEl>
                                          <p:spTgt spid="61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9">
                                            <p:txEl>
                                              <p:pRg st="1" end="1"/>
                                            </p:txEl>
                                          </p:spTgt>
                                        </p:tgtEl>
                                        <p:attrNameLst>
                                          <p:attrName>style.visibility</p:attrName>
                                        </p:attrNameLst>
                                      </p:cBhvr>
                                      <p:to>
                                        <p:strVal val="visible"/>
                                      </p:to>
                                    </p:set>
                                    <p:anim calcmode="lin" valueType="num">
                                      <p:cBhvr additive="base">
                                        <p:cTn id="13" dur="500" fill="hold"/>
                                        <p:tgtEl>
                                          <p:spTgt spid="614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9">
                                            <p:txEl>
                                              <p:pRg st="2" end="2"/>
                                            </p:txEl>
                                          </p:spTgt>
                                        </p:tgtEl>
                                        <p:attrNameLst>
                                          <p:attrName>style.visibility</p:attrName>
                                        </p:attrNameLst>
                                      </p:cBhvr>
                                      <p:to>
                                        <p:strVal val="visible"/>
                                      </p:to>
                                    </p:set>
                                    <p:anim calcmode="lin" valueType="num">
                                      <p:cBhvr additive="base">
                                        <p:cTn id="19" dur="500" fill="hold"/>
                                        <p:tgtEl>
                                          <p:spTgt spid="614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9">
                                            <p:txEl>
                                              <p:pRg st="3" end="3"/>
                                            </p:txEl>
                                          </p:spTgt>
                                        </p:tgtEl>
                                        <p:attrNameLst>
                                          <p:attrName>style.visibility</p:attrName>
                                        </p:attrNameLst>
                                      </p:cBhvr>
                                      <p:to>
                                        <p:strVal val="visible"/>
                                      </p:to>
                                    </p:set>
                                    <p:anim calcmode="lin" valueType="num">
                                      <p:cBhvr additive="base">
                                        <p:cTn id="25" dur="500" fill="hold"/>
                                        <p:tgtEl>
                                          <p:spTgt spid="614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9">
                                            <p:txEl>
                                              <p:pRg st="4" end="4"/>
                                            </p:txEl>
                                          </p:spTgt>
                                        </p:tgtEl>
                                        <p:attrNameLst>
                                          <p:attrName>style.visibility</p:attrName>
                                        </p:attrNameLst>
                                      </p:cBhvr>
                                      <p:to>
                                        <p:strVal val="visible"/>
                                      </p:to>
                                    </p:set>
                                    <p:anim calcmode="lin" valueType="num">
                                      <p:cBhvr additive="base">
                                        <p:cTn id="31" dur="500" fill="hold"/>
                                        <p:tgtEl>
                                          <p:spTgt spid="614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9">
                                            <p:txEl>
                                              <p:pRg st="5" end="5"/>
                                            </p:txEl>
                                          </p:spTgt>
                                        </p:tgtEl>
                                        <p:attrNameLst>
                                          <p:attrName>style.visibility</p:attrName>
                                        </p:attrNameLst>
                                      </p:cBhvr>
                                      <p:to>
                                        <p:strVal val="visible"/>
                                      </p:to>
                                    </p:set>
                                    <p:anim calcmode="lin" valueType="num">
                                      <p:cBhvr additive="base">
                                        <p:cTn id="37" dur="500" fill="hold"/>
                                        <p:tgtEl>
                                          <p:spTgt spid="614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a:xfrm>
            <a:off x="507934" y="1019176"/>
            <a:ext cx="5701558" cy="447675"/>
          </a:xfrm>
        </p:spPr>
        <p:txBody>
          <a:bodyPr/>
          <a:lstStyle/>
          <a:p>
            <a:r>
              <a:rPr lang="zh-CN" altLang="en-US" sz="2400" smtClean="0">
                <a:latin typeface="宋体" pitchFamily="2" charset="-122"/>
                <a:ea typeface="宋体" pitchFamily="2" charset="-122"/>
              </a:rPr>
              <a:t>再看看</a:t>
            </a:r>
            <a:r>
              <a:rPr lang="en-US" altLang="zh-CN" sz="2400" smtClean="0">
                <a:latin typeface="宋体" pitchFamily="2" charset="-122"/>
                <a:ea typeface="宋体" pitchFamily="2" charset="-122"/>
              </a:rPr>
              <a:t>IE</a:t>
            </a:r>
            <a:r>
              <a:rPr lang="zh-CN" altLang="en-US" sz="2400" smtClean="0">
                <a:latin typeface="宋体" pitchFamily="2" charset="-122"/>
                <a:ea typeface="宋体" pitchFamily="2" charset="-122"/>
              </a:rPr>
              <a:t>浏览器的工作过程</a:t>
            </a:r>
            <a:endParaRPr lang="en-US" altLang="zh-CN" sz="2400" smtClean="0">
              <a:latin typeface="宋体" pitchFamily="2" charset="-122"/>
              <a:ea typeface="宋体" pitchFamily="2" charset="-122"/>
            </a:endParaRPr>
          </a:p>
        </p:txBody>
      </p:sp>
      <p:sp>
        <p:nvSpPr>
          <p:cNvPr id="342020" name="Rectangle 4"/>
          <p:cNvSpPr>
            <a:spLocks noChangeArrowheads="1"/>
          </p:cNvSpPr>
          <p:nvPr/>
        </p:nvSpPr>
        <p:spPr bwMode="auto">
          <a:xfrm>
            <a:off x="816927" y="1497013"/>
            <a:ext cx="389416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ea typeface="宋体" pitchFamily="2" charset="-122"/>
                <a:sym typeface="Symbol" pitchFamily="18" charset="2"/>
              </a:rPr>
              <a:t>访问一个网页</a:t>
            </a:r>
            <a:endParaRPr lang="zh-CN" altLang="zh-CN" sz="2400" b="1">
              <a:solidFill>
                <a:srgbClr val="FF0000"/>
              </a:solidFill>
              <a:ea typeface="宋体" pitchFamily="2" charset="-122"/>
              <a:sym typeface="Symbol" pitchFamily="18" charset="2"/>
            </a:endParaRPr>
          </a:p>
        </p:txBody>
      </p:sp>
      <p:sp>
        <p:nvSpPr>
          <p:cNvPr id="7172" name="Rectangle 5"/>
          <p:cNvSpPr>
            <a:spLocks noChangeArrowheads="1"/>
          </p:cNvSpPr>
          <p:nvPr/>
        </p:nvSpPr>
        <p:spPr bwMode="auto">
          <a:xfrm>
            <a:off x="533331" y="2068514"/>
            <a:ext cx="847403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90000"/>
              </a:lnSpc>
              <a:spcBef>
                <a:spcPct val="0"/>
              </a:spcBef>
              <a:buClr>
                <a:srgbClr val="008000"/>
              </a:buClr>
              <a:buFont typeface="Wingdings" pitchFamily="2" charset="2"/>
              <a:buChar char="n"/>
            </a:pPr>
            <a:r>
              <a:rPr kumimoji="0" lang="zh-CN" altLang="en-US" sz="2000" b="1">
                <a:latin typeface="Arial" charset="0"/>
                <a:ea typeface="宋体" pitchFamily="2" charset="-122"/>
              </a:rPr>
              <a:t>  从</a:t>
            </a:r>
            <a:r>
              <a:rPr kumimoji="0" lang="en-US" altLang="zh-CN" sz="2000" b="1">
                <a:latin typeface="Arial" charset="0"/>
                <a:ea typeface="宋体" pitchFamily="2" charset="-122"/>
              </a:rPr>
              <a:t>Web</a:t>
            </a:r>
            <a:r>
              <a:rPr kumimoji="0" lang="zh-CN" altLang="en-US" sz="2000" b="1">
                <a:latin typeface="Arial" charset="0"/>
                <a:ea typeface="宋体" pitchFamily="2" charset="-122"/>
              </a:rPr>
              <a:t>服务器接收数据（主要网卡工作）</a:t>
            </a:r>
          </a:p>
          <a:p>
            <a:pPr lvl="1" eaLnBrk="1" hangingPunct="1">
              <a:lnSpc>
                <a:spcPct val="140000"/>
              </a:lnSpc>
              <a:spcBef>
                <a:spcPct val="0"/>
              </a:spcBef>
              <a:buClr>
                <a:srgbClr val="008000"/>
              </a:buClr>
              <a:buFont typeface="Wingdings" pitchFamily="2" charset="2"/>
              <a:buChar char="n"/>
            </a:pPr>
            <a:r>
              <a:rPr kumimoji="0" lang="zh-CN" altLang="en-US" sz="2000" b="1">
                <a:latin typeface="Verdana" pitchFamily="34" charset="0"/>
                <a:ea typeface="宋体" pitchFamily="2" charset="-122"/>
              </a:rPr>
              <a:t>  显示文本信息（普通</a:t>
            </a:r>
            <a:r>
              <a:rPr kumimoji="0" lang="en-US" altLang="zh-CN" sz="2000" b="1">
                <a:latin typeface="Verdana" pitchFamily="34" charset="0"/>
                <a:ea typeface="宋体" pitchFamily="2" charset="-122"/>
              </a:rPr>
              <a:t>Tag</a:t>
            </a:r>
            <a:r>
              <a:rPr kumimoji="0" lang="zh-CN" altLang="en-US" sz="2000" b="1">
                <a:latin typeface="Verdana" pitchFamily="34" charset="0"/>
                <a:ea typeface="宋体" pitchFamily="2" charset="-122"/>
              </a:rPr>
              <a:t>）</a:t>
            </a:r>
          </a:p>
          <a:p>
            <a:pPr lvl="1" eaLnBrk="1" hangingPunct="1">
              <a:lnSpc>
                <a:spcPct val="140000"/>
              </a:lnSpc>
              <a:spcBef>
                <a:spcPct val="0"/>
              </a:spcBef>
              <a:buClr>
                <a:srgbClr val="008000"/>
              </a:buClr>
              <a:buFont typeface="Wingdings" pitchFamily="2" charset="2"/>
              <a:buChar char="n"/>
            </a:pPr>
            <a:r>
              <a:rPr kumimoji="0" lang="zh-CN" altLang="en-US" sz="2000" b="1">
                <a:latin typeface="Verdana" pitchFamily="34" charset="0"/>
                <a:ea typeface="宋体" pitchFamily="2" charset="-122"/>
              </a:rPr>
              <a:t>  解压缩图片文件</a:t>
            </a:r>
          </a:p>
          <a:p>
            <a:pPr lvl="1" eaLnBrk="1" hangingPunct="1">
              <a:lnSpc>
                <a:spcPct val="140000"/>
              </a:lnSpc>
              <a:spcBef>
                <a:spcPct val="0"/>
              </a:spcBef>
              <a:buClr>
                <a:srgbClr val="008000"/>
              </a:buClr>
              <a:buFont typeface="Wingdings" pitchFamily="2" charset="2"/>
              <a:buChar char="n"/>
            </a:pPr>
            <a:r>
              <a:rPr kumimoji="0" lang="zh-CN" altLang="en-US" sz="2000" b="1">
                <a:latin typeface="Verdana" pitchFamily="34" charset="0"/>
                <a:ea typeface="宋体" pitchFamily="2" charset="-122"/>
              </a:rPr>
              <a:t>  显示图片</a:t>
            </a:r>
            <a:endParaRPr kumimoji="0" lang="zh-CN" altLang="en-US" sz="2000" b="1">
              <a:solidFill>
                <a:srgbClr val="FF0000"/>
              </a:solidFill>
              <a:latin typeface="Arial" charset="0"/>
              <a:ea typeface="宋体" pitchFamily="2" charset="-122"/>
            </a:endParaRPr>
          </a:p>
        </p:txBody>
      </p:sp>
      <p:sp>
        <p:nvSpPr>
          <p:cNvPr id="7173"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itchFamily="2" charset="-122"/>
                <a:ea typeface="黑体" pitchFamily="2" charset="-122"/>
              </a:rPr>
              <a:t>4.1 </a:t>
            </a:r>
            <a:r>
              <a:rPr kumimoji="0" lang="zh-CN" altLang="en-US" sz="3200" b="1" dirty="0">
                <a:solidFill>
                  <a:srgbClr val="006699"/>
                </a:solidFill>
                <a:latin typeface="黑体" pitchFamily="2" charset="-122"/>
                <a:ea typeface="黑体" pitchFamily="2" charset="-122"/>
              </a:rPr>
              <a:t>线程的引入</a:t>
            </a:r>
          </a:p>
        </p:txBody>
      </p:sp>
      <p:pic>
        <p:nvPicPr>
          <p:cNvPr id="7174" name="Picture 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3313" y="2822575"/>
            <a:ext cx="8065566"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2024" name="Rectangle 8"/>
          <p:cNvSpPr>
            <a:spLocks noChangeArrowheads="1"/>
          </p:cNvSpPr>
          <p:nvPr/>
        </p:nvSpPr>
        <p:spPr bwMode="auto">
          <a:xfrm>
            <a:off x="2012689" y="5576889"/>
            <a:ext cx="7314248" cy="727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b="1">
                <a:solidFill>
                  <a:srgbClr val="FF0000"/>
                </a:solidFill>
                <a:latin typeface="黑体" pitchFamily="2" charset="-122"/>
                <a:ea typeface="黑体" pitchFamily="2" charset="-122"/>
              </a:rPr>
              <a:t>线程概念 </a:t>
            </a:r>
            <a:r>
              <a:rPr kumimoji="0" lang="en-US" altLang="zh-CN" b="1">
                <a:solidFill>
                  <a:srgbClr val="FF0000"/>
                </a:solidFill>
                <a:latin typeface="Arial Black" pitchFamily="34" charset="0"/>
                <a:ea typeface="黑体" pitchFamily="2" charset="-122"/>
              </a:rPr>
              <a:t>–</a:t>
            </a:r>
            <a:r>
              <a:rPr kumimoji="0" lang="en-US" altLang="zh-CN" b="1">
                <a:solidFill>
                  <a:srgbClr val="FF0000"/>
                </a:solidFill>
                <a:latin typeface="黑体" pitchFamily="2" charset="-122"/>
                <a:ea typeface="黑体" pitchFamily="2" charset="-122"/>
              </a:rPr>
              <a:t> </a:t>
            </a:r>
            <a:r>
              <a:rPr kumimoji="0" lang="zh-CN" altLang="en-US" b="1">
                <a:solidFill>
                  <a:srgbClr val="FF0000"/>
                </a:solidFill>
                <a:latin typeface="黑体" pitchFamily="2" charset="-122"/>
                <a:ea typeface="黑体" pitchFamily="2" charset="-122"/>
              </a:rPr>
              <a:t>更有效的并发思想</a:t>
            </a:r>
            <a:endParaRPr kumimoji="0" lang="en-US" altLang="zh-CN" b="1">
              <a:latin typeface="宋体" pitchFamily="2" charset="-122"/>
              <a:ea typeface="宋体"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2020"/>
                                        </p:tgtEl>
                                        <p:attrNameLst>
                                          <p:attrName>style.visibility</p:attrName>
                                        </p:attrNameLst>
                                      </p:cBhvr>
                                      <p:to>
                                        <p:strVal val="visible"/>
                                      </p:to>
                                    </p:set>
                                    <p:animEffect transition="in" filter="dissolve">
                                      <p:cBhvr>
                                        <p:cTn id="7" dur="500"/>
                                        <p:tgtEl>
                                          <p:spTgt spid="3420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42024"/>
                                        </p:tgtEl>
                                        <p:attrNameLst>
                                          <p:attrName>style.visibility</p:attrName>
                                        </p:attrNameLst>
                                      </p:cBhvr>
                                      <p:to>
                                        <p:strVal val="visible"/>
                                      </p:to>
                                    </p:set>
                                    <p:animEffect transition="in" filter="wipe(down)">
                                      <p:cBhvr>
                                        <p:cTn id="12" dur="580">
                                          <p:stCondLst>
                                            <p:cond delay="0"/>
                                          </p:stCondLst>
                                        </p:cTn>
                                        <p:tgtEl>
                                          <p:spTgt spid="342024"/>
                                        </p:tgtEl>
                                      </p:cBhvr>
                                    </p:animEffect>
                                    <p:anim calcmode="lin" valueType="num">
                                      <p:cBhvr>
                                        <p:cTn id="13" dur="1822" tmFilter="0,0; 0.14,0.36; 0.43,0.73; 0.71,0.91; 1.0,1.0">
                                          <p:stCondLst>
                                            <p:cond delay="0"/>
                                          </p:stCondLst>
                                        </p:cTn>
                                        <p:tgtEl>
                                          <p:spTgt spid="342024"/>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42024"/>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42024"/>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42024"/>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42024"/>
                                        </p:tgtEl>
                                        <p:attrNameLst>
                                          <p:attrName>ppt_y</p:attrName>
                                        </p:attrNameLst>
                                      </p:cBhvr>
                                      <p:tavLst>
                                        <p:tav tm="0" fmla="#ppt_y-sin(pi*$)/81">
                                          <p:val>
                                            <p:fltVal val="0"/>
                                          </p:val>
                                        </p:tav>
                                        <p:tav tm="100000">
                                          <p:val>
                                            <p:fltVal val="1"/>
                                          </p:val>
                                        </p:tav>
                                      </p:tavLst>
                                    </p:anim>
                                    <p:animScale>
                                      <p:cBhvr>
                                        <p:cTn id="18" dur="26">
                                          <p:stCondLst>
                                            <p:cond delay="650"/>
                                          </p:stCondLst>
                                        </p:cTn>
                                        <p:tgtEl>
                                          <p:spTgt spid="342024"/>
                                        </p:tgtEl>
                                      </p:cBhvr>
                                      <p:to x="100000" y="60000"/>
                                    </p:animScale>
                                    <p:animScale>
                                      <p:cBhvr>
                                        <p:cTn id="19" dur="166" decel="50000">
                                          <p:stCondLst>
                                            <p:cond delay="676"/>
                                          </p:stCondLst>
                                        </p:cTn>
                                        <p:tgtEl>
                                          <p:spTgt spid="342024"/>
                                        </p:tgtEl>
                                      </p:cBhvr>
                                      <p:to x="100000" y="100000"/>
                                    </p:animScale>
                                    <p:animScale>
                                      <p:cBhvr>
                                        <p:cTn id="20" dur="26">
                                          <p:stCondLst>
                                            <p:cond delay="1312"/>
                                          </p:stCondLst>
                                        </p:cTn>
                                        <p:tgtEl>
                                          <p:spTgt spid="342024"/>
                                        </p:tgtEl>
                                      </p:cBhvr>
                                      <p:to x="100000" y="80000"/>
                                    </p:animScale>
                                    <p:animScale>
                                      <p:cBhvr>
                                        <p:cTn id="21" dur="166" decel="50000">
                                          <p:stCondLst>
                                            <p:cond delay="1338"/>
                                          </p:stCondLst>
                                        </p:cTn>
                                        <p:tgtEl>
                                          <p:spTgt spid="342024"/>
                                        </p:tgtEl>
                                      </p:cBhvr>
                                      <p:to x="100000" y="100000"/>
                                    </p:animScale>
                                    <p:animScale>
                                      <p:cBhvr>
                                        <p:cTn id="22" dur="26">
                                          <p:stCondLst>
                                            <p:cond delay="1642"/>
                                          </p:stCondLst>
                                        </p:cTn>
                                        <p:tgtEl>
                                          <p:spTgt spid="342024"/>
                                        </p:tgtEl>
                                      </p:cBhvr>
                                      <p:to x="100000" y="90000"/>
                                    </p:animScale>
                                    <p:animScale>
                                      <p:cBhvr>
                                        <p:cTn id="23" dur="166" decel="50000">
                                          <p:stCondLst>
                                            <p:cond delay="1668"/>
                                          </p:stCondLst>
                                        </p:cTn>
                                        <p:tgtEl>
                                          <p:spTgt spid="342024"/>
                                        </p:tgtEl>
                                      </p:cBhvr>
                                      <p:to x="100000" y="100000"/>
                                    </p:animScale>
                                    <p:animScale>
                                      <p:cBhvr>
                                        <p:cTn id="24" dur="26">
                                          <p:stCondLst>
                                            <p:cond delay="1808"/>
                                          </p:stCondLst>
                                        </p:cTn>
                                        <p:tgtEl>
                                          <p:spTgt spid="342024"/>
                                        </p:tgtEl>
                                      </p:cBhvr>
                                      <p:to x="100000" y="95000"/>
                                    </p:animScale>
                                    <p:animScale>
                                      <p:cBhvr>
                                        <p:cTn id="25" dur="166" decel="50000">
                                          <p:stCondLst>
                                            <p:cond delay="1834"/>
                                          </p:stCondLst>
                                        </p:cTn>
                                        <p:tgtEl>
                                          <p:spTgt spid="3420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0" grpId="0"/>
      <p:bldP spid="3420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9"/>
          <p:cNvSpPr>
            <a:spLocks noGrp="1" noChangeArrowheads="1"/>
          </p:cNvSpPr>
          <p:nvPr>
            <p:ph type="title"/>
          </p:nvPr>
        </p:nvSpPr>
        <p:spPr>
          <a:xfrm>
            <a:off x="609521" y="263299"/>
            <a:ext cx="10971372" cy="576262"/>
          </a:xfrm>
        </p:spPr>
        <p:txBody>
          <a:bodyPr/>
          <a:lstStyle/>
          <a:p>
            <a:pPr eaLnBrk="1" hangingPunct="1"/>
            <a:r>
              <a:rPr lang="en-US" altLang="zh-CN" dirty="0">
                <a:latin typeface="黑体" pitchFamily="2" charset="-122"/>
                <a:ea typeface="黑体" pitchFamily="2" charset="-122"/>
              </a:rPr>
              <a:t>4.1 </a:t>
            </a:r>
            <a:r>
              <a:rPr lang="zh-CN" altLang="en-US" dirty="0">
                <a:latin typeface="黑体" pitchFamily="2" charset="-122"/>
                <a:ea typeface="黑体" pitchFamily="2" charset="-122"/>
              </a:rPr>
              <a:t>线程的引入</a:t>
            </a:r>
            <a:br>
              <a:rPr lang="zh-CN" altLang="en-US" dirty="0">
                <a:latin typeface="黑体" pitchFamily="2" charset="-122"/>
                <a:ea typeface="黑体" pitchFamily="2" charset="-122"/>
              </a:rPr>
            </a:br>
            <a:r>
              <a:rPr lang="zh-CN" altLang="en-US" sz="2800" dirty="0" smtClean="0">
                <a:latin typeface="宋体" panose="02010600030101010101" pitchFamily="2" charset="-122"/>
                <a:ea typeface="宋体" panose="02010600030101010101" pitchFamily="2" charset="-122"/>
                <a:cs typeface="Times New Roman" panose="02020603050405020304" pitchFamily="18" charset="0"/>
              </a:rPr>
              <a:t>多进程是操作系统的基本</a:t>
            </a:r>
            <a:r>
              <a:rPr lang="zh-CN" altLang="en-US" sz="2800" dirty="0">
                <a:latin typeface="宋体" panose="02010600030101010101" pitchFamily="2" charset="-122"/>
                <a:ea typeface="宋体" panose="02010600030101010101" pitchFamily="2" charset="-122"/>
                <a:cs typeface="Times New Roman" panose="02020603050405020304" pitchFamily="18" charset="0"/>
              </a:rPr>
              <a:t>特点</a:t>
            </a:r>
            <a:endParaRPr lang="zh-CN" altLang="en-US" sz="2800" dirty="0" smtClean="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3075" name="Object 8"/>
          <p:cNvGraphicFramePr>
            <a:graphicFrameLocks noGrp="1" noChangeAspect="1"/>
          </p:cNvGraphicFramePr>
          <p:nvPr>
            <p:ph idx="1"/>
            <p:extLst>
              <p:ext uri="{D42A27DB-BD31-4B8C-83A1-F6EECF244321}">
                <p14:modId xmlns:p14="http://schemas.microsoft.com/office/powerpoint/2010/main" val="1227875160"/>
              </p:ext>
            </p:extLst>
          </p:nvPr>
        </p:nvGraphicFramePr>
        <p:xfrm>
          <a:off x="10874547" y="152400"/>
          <a:ext cx="1155550" cy="1219200"/>
        </p:xfrm>
        <a:graphic>
          <a:graphicData uri="http://schemas.openxmlformats.org/presentationml/2006/ole">
            <mc:AlternateContent xmlns:mc="http://schemas.openxmlformats.org/markup-compatibility/2006">
              <mc:Choice xmlns:v="urn:schemas-microsoft-com:vml" Requires="v">
                <p:oleObj spid="_x0000_s1106" name="剪辑" r:id="rId3" imgW="2166845" imgH="2287575" progId="MS_ClipArt_Gallery.2">
                  <p:embed/>
                </p:oleObj>
              </mc:Choice>
              <mc:Fallback>
                <p:oleObj name="剪辑" r:id="rId3" imgW="2166845" imgH="22875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547" y="152400"/>
                        <a:ext cx="115555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6" name="Group 61"/>
          <p:cNvGrpSpPr>
            <a:grpSpLocks/>
          </p:cNvGrpSpPr>
          <p:nvPr/>
        </p:nvGrpSpPr>
        <p:grpSpPr bwMode="auto">
          <a:xfrm>
            <a:off x="457140" y="1993901"/>
            <a:ext cx="4617437" cy="2847975"/>
            <a:chOff x="2064" y="720"/>
            <a:chExt cx="2909" cy="1794"/>
          </a:xfrm>
        </p:grpSpPr>
        <p:grpSp>
          <p:nvGrpSpPr>
            <p:cNvPr id="3111" name="Group 21"/>
            <p:cNvGrpSpPr>
              <a:grpSpLocks/>
            </p:cNvGrpSpPr>
            <p:nvPr/>
          </p:nvGrpSpPr>
          <p:grpSpPr bwMode="auto">
            <a:xfrm>
              <a:off x="2064" y="737"/>
              <a:ext cx="2327" cy="1777"/>
              <a:chOff x="48" y="758"/>
              <a:chExt cx="2327" cy="1777"/>
            </a:xfrm>
          </p:grpSpPr>
          <p:sp>
            <p:nvSpPr>
              <p:cNvPr id="3115" name="Rectangle 22"/>
              <p:cNvSpPr>
                <a:spLocks noChangeArrowheads="1"/>
              </p:cNvSpPr>
              <p:nvPr/>
            </p:nvSpPr>
            <p:spPr bwMode="auto">
              <a:xfrm>
                <a:off x="528" y="1958"/>
                <a:ext cx="1440" cy="432"/>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16" name="Text Box 23"/>
              <p:cNvSpPr txBox="1">
                <a:spLocks noChangeArrowheads="1"/>
              </p:cNvSpPr>
              <p:nvPr/>
            </p:nvSpPr>
            <p:spPr bwMode="auto">
              <a:xfrm>
                <a:off x="528" y="2006"/>
                <a:ext cx="14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30000"/>
                  </a:spcBef>
                </a:pPr>
                <a:r>
                  <a:rPr lang="en-US" altLang="zh-CN" sz="2000" b="1">
                    <a:latin typeface="Times New Roman" panose="02020603050405020304" pitchFamily="18" charset="0"/>
                    <a:cs typeface="Times New Roman" panose="02020603050405020304" pitchFamily="18" charset="0"/>
                  </a:rPr>
                  <a:t>   mov [100], ax</a:t>
                </a:r>
              </a:p>
            </p:txBody>
          </p:sp>
          <p:sp>
            <p:nvSpPr>
              <p:cNvPr id="3117" name="Rectangle 24"/>
              <p:cNvSpPr>
                <a:spLocks noChangeArrowheads="1"/>
              </p:cNvSpPr>
              <p:nvPr/>
            </p:nvSpPr>
            <p:spPr bwMode="auto">
              <a:xfrm>
                <a:off x="49" y="2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zh-CN" altLang="zh-CN" sz="2000" b="1">
                  <a:latin typeface="Times New Roman" panose="02020603050405020304" pitchFamily="18" charset="0"/>
                  <a:cs typeface="Times New Roman" panose="02020603050405020304" pitchFamily="18" charset="0"/>
                </a:endParaRPr>
              </a:p>
            </p:txBody>
          </p:sp>
          <p:sp>
            <p:nvSpPr>
              <p:cNvPr id="3118" name="Rectangle 25"/>
              <p:cNvSpPr>
                <a:spLocks noChangeArrowheads="1"/>
              </p:cNvSpPr>
              <p:nvPr/>
            </p:nvSpPr>
            <p:spPr bwMode="auto">
              <a:xfrm>
                <a:off x="528" y="1622"/>
                <a:ext cx="1440" cy="336"/>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19" name="Text Box 26"/>
              <p:cNvSpPr txBox="1">
                <a:spLocks noChangeArrowheads="1"/>
              </p:cNvSpPr>
              <p:nvPr/>
            </p:nvSpPr>
            <p:spPr bwMode="auto">
              <a:xfrm>
                <a:off x="528" y="1670"/>
                <a:ext cx="14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30000"/>
                  </a:spcBef>
                </a:pPr>
                <a:r>
                  <a:rPr lang="en-US" altLang="zh-CN" sz="2000" b="1">
                    <a:latin typeface="Times New Roman" panose="02020603050405020304" pitchFamily="18" charset="0"/>
                    <a:cs typeface="Times New Roman" panose="02020603050405020304" pitchFamily="18" charset="0"/>
                  </a:rPr>
                  <a:t>   100:  1</a:t>
                </a:r>
              </a:p>
            </p:txBody>
          </p:sp>
          <p:sp>
            <p:nvSpPr>
              <p:cNvPr id="3120" name="Rectangle 27"/>
              <p:cNvSpPr>
                <a:spLocks noChangeArrowheads="1"/>
              </p:cNvSpPr>
              <p:nvPr/>
            </p:nvSpPr>
            <p:spPr bwMode="auto">
              <a:xfrm>
                <a:off x="528" y="806"/>
                <a:ext cx="1440" cy="288"/>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21" name="Rectangle 28"/>
              <p:cNvSpPr>
                <a:spLocks noChangeArrowheads="1"/>
              </p:cNvSpPr>
              <p:nvPr/>
            </p:nvSpPr>
            <p:spPr bwMode="auto">
              <a:xfrm>
                <a:off x="528" y="1382"/>
                <a:ext cx="1440" cy="240"/>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22" name="Rectangle 29"/>
              <p:cNvSpPr>
                <a:spLocks noChangeArrowheads="1"/>
              </p:cNvSpPr>
              <p:nvPr/>
            </p:nvSpPr>
            <p:spPr bwMode="auto">
              <a:xfrm>
                <a:off x="48" y="852"/>
                <a:ext cx="576"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1800" b="1" dirty="0">
                    <a:solidFill>
                      <a:schemeClr val="accent2"/>
                    </a:solidFill>
                    <a:latin typeface="Times New Roman" panose="02020603050405020304" pitchFamily="18" charset="0"/>
                    <a:cs typeface="Times New Roman" panose="02020603050405020304" pitchFamily="18" charset="0"/>
                  </a:rPr>
                  <a:t>Stack</a:t>
                </a:r>
              </a:p>
              <a:p>
                <a:pPr eaLnBrk="1" hangingPunct="1"/>
                <a:endParaRPr lang="en-US" altLang="zh-CN" sz="1800" b="1" dirty="0">
                  <a:solidFill>
                    <a:schemeClr val="accent2"/>
                  </a:solidFill>
                  <a:latin typeface="Times New Roman" panose="02020603050405020304" pitchFamily="18" charset="0"/>
                  <a:cs typeface="Times New Roman" panose="02020603050405020304" pitchFamily="18" charset="0"/>
                </a:endParaRPr>
              </a:p>
              <a:p>
                <a:pPr eaLnBrk="1" hangingPunct="1"/>
                <a:endParaRPr lang="en-US" altLang="zh-CN" sz="1800" b="1" dirty="0">
                  <a:solidFill>
                    <a:schemeClr val="accent2"/>
                  </a:solidFill>
                  <a:latin typeface="Times New Roman" panose="02020603050405020304" pitchFamily="18" charset="0"/>
                  <a:cs typeface="Times New Roman" panose="02020603050405020304" pitchFamily="18" charset="0"/>
                </a:endParaRPr>
              </a:p>
              <a:p>
                <a:pPr eaLnBrk="1" hangingPunct="1"/>
                <a:r>
                  <a:rPr lang="en-US" altLang="zh-CN" sz="1800" b="1" dirty="0">
                    <a:solidFill>
                      <a:schemeClr val="accent2"/>
                    </a:solidFill>
                    <a:latin typeface="Times New Roman" panose="02020603050405020304" pitchFamily="18" charset="0"/>
                    <a:cs typeface="Times New Roman" panose="02020603050405020304" pitchFamily="18" charset="0"/>
                  </a:rPr>
                  <a:t>Heap</a:t>
                </a:r>
              </a:p>
              <a:p>
                <a:pPr eaLnBrk="1" hangingPunct="1"/>
                <a:endParaRPr lang="en-US" altLang="zh-CN" sz="1800" b="1" dirty="0">
                  <a:solidFill>
                    <a:schemeClr val="accent2"/>
                  </a:solidFill>
                  <a:latin typeface="Times New Roman" panose="02020603050405020304" pitchFamily="18" charset="0"/>
                  <a:cs typeface="Times New Roman" panose="02020603050405020304" pitchFamily="18" charset="0"/>
                </a:endParaRPr>
              </a:p>
              <a:p>
                <a:pPr eaLnBrk="1" hangingPunct="1"/>
                <a:r>
                  <a:rPr lang="en-US" altLang="zh-CN" sz="1800" b="1" dirty="0">
                    <a:solidFill>
                      <a:schemeClr val="accent2"/>
                    </a:solidFill>
                    <a:latin typeface="Times New Roman" panose="02020603050405020304" pitchFamily="18" charset="0"/>
                    <a:cs typeface="Times New Roman" panose="02020603050405020304" pitchFamily="18" charset="0"/>
                  </a:rPr>
                  <a:t>Data</a:t>
                </a:r>
              </a:p>
              <a:p>
                <a:pPr eaLnBrk="1" hangingPunct="1"/>
                <a:endParaRPr lang="en-US" altLang="zh-CN" sz="1800" b="1" dirty="0">
                  <a:solidFill>
                    <a:schemeClr val="accent2"/>
                  </a:solidFill>
                  <a:latin typeface="Times New Roman" panose="02020603050405020304" pitchFamily="18" charset="0"/>
                  <a:cs typeface="Times New Roman" panose="02020603050405020304" pitchFamily="18" charset="0"/>
                </a:endParaRPr>
              </a:p>
              <a:p>
                <a:pPr eaLnBrk="1" hangingPunct="1"/>
                <a:r>
                  <a:rPr lang="en-US" altLang="zh-CN" sz="1800" b="1" dirty="0">
                    <a:solidFill>
                      <a:schemeClr val="accent2"/>
                    </a:solidFill>
                    <a:latin typeface="Times New Roman" panose="02020603050405020304" pitchFamily="18" charset="0"/>
                    <a:cs typeface="Times New Roman" panose="02020603050405020304" pitchFamily="18" charset="0"/>
                  </a:rPr>
                  <a:t>Code</a:t>
                </a:r>
              </a:p>
            </p:txBody>
          </p:sp>
          <p:sp>
            <p:nvSpPr>
              <p:cNvPr id="3123" name="Rectangle 30"/>
              <p:cNvSpPr>
                <a:spLocks noChangeArrowheads="1"/>
              </p:cNvSpPr>
              <p:nvPr/>
            </p:nvSpPr>
            <p:spPr bwMode="auto">
              <a:xfrm>
                <a:off x="528" y="1046"/>
                <a:ext cx="1440" cy="336"/>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24" name="Line 31"/>
              <p:cNvSpPr>
                <a:spLocks noChangeShapeType="1"/>
              </p:cNvSpPr>
              <p:nvPr/>
            </p:nvSpPr>
            <p:spPr bwMode="auto">
              <a:xfrm>
                <a:off x="1008" y="1046"/>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125" name="Line 32"/>
              <p:cNvSpPr>
                <a:spLocks noChangeShapeType="1"/>
              </p:cNvSpPr>
              <p:nvPr/>
            </p:nvSpPr>
            <p:spPr bwMode="auto">
              <a:xfrm flipV="1">
                <a:off x="1440" y="1190"/>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126" name="Rectangle 33"/>
              <p:cNvSpPr>
                <a:spLocks noChangeArrowheads="1"/>
              </p:cNvSpPr>
              <p:nvPr/>
            </p:nvSpPr>
            <p:spPr bwMode="auto">
              <a:xfrm>
                <a:off x="1968" y="2246"/>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800" b="1" dirty="0">
                    <a:latin typeface="Times New Roman" panose="02020603050405020304" pitchFamily="18" charset="0"/>
                    <a:cs typeface="Times New Roman" panose="02020603050405020304" pitchFamily="18" charset="0"/>
                  </a:rPr>
                  <a:t>0000</a:t>
                </a:r>
              </a:p>
            </p:txBody>
          </p:sp>
          <p:sp>
            <p:nvSpPr>
              <p:cNvPr id="3127" name="Rectangle 34"/>
              <p:cNvSpPr>
                <a:spLocks noChangeArrowheads="1"/>
              </p:cNvSpPr>
              <p:nvPr/>
            </p:nvSpPr>
            <p:spPr bwMode="auto">
              <a:xfrm>
                <a:off x="1968" y="758"/>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800" b="1" dirty="0" err="1">
                    <a:latin typeface="Times New Roman" panose="02020603050405020304" pitchFamily="18" charset="0"/>
                    <a:cs typeface="Times New Roman" panose="02020603050405020304" pitchFamily="18" charset="0"/>
                  </a:rPr>
                  <a:t>ffff</a:t>
                </a:r>
                <a:endParaRPr lang="en-US" altLang="zh-CN" sz="1800" b="1" dirty="0">
                  <a:latin typeface="Times New Roman" panose="02020603050405020304" pitchFamily="18" charset="0"/>
                  <a:cs typeface="Times New Roman" panose="02020603050405020304" pitchFamily="18" charset="0"/>
                </a:endParaRPr>
              </a:p>
            </p:txBody>
          </p:sp>
        </p:grpSp>
        <p:sp>
          <p:nvSpPr>
            <p:cNvPr id="3112" name="AutoShape 36"/>
            <p:cNvSpPr>
              <a:spLocks noChangeArrowheads="1"/>
            </p:cNvSpPr>
            <p:nvPr/>
          </p:nvSpPr>
          <p:spPr bwMode="auto">
            <a:xfrm>
              <a:off x="4320" y="960"/>
              <a:ext cx="480" cy="1296"/>
            </a:xfrm>
            <a:prstGeom prst="irregularSeal2">
              <a:avLst/>
            </a:prstGeom>
            <a:solidFill>
              <a:srgbClr val="EAEAEA"/>
            </a:solidFill>
            <a:ln w="9525">
              <a:solidFill>
                <a:schemeClr val="tx1"/>
              </a:solidFill>
              <a:miter lim="800000"/>
              <a:headEnd/>
              <a:tailEnd/>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13" name="Rectangle 38"/>
            <p:cNvSpPr>
              <a:spLocks noChangeArrowheads="1"/>
            </p:cNvSpPr>
            <p:nvPr/>
          </p:nvSpPr>
          <p:spPr bwMode="auto">
            <a:xfrm>
              <a:off x="4272" y="720"/>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b="1">
                  <a:solidFill>
                    <a:srgbClr val="FF0000"/>
                  </a:solidFill>
                  <a:latin typeface="Times New Roman" panose="02020603050405020304" pitchFamily="18" charset="0"/>
                  <a:cs typeface="Times New Roman" panose="02020603050405020304" pitchFamily="18" charset="0"/>
                </a:rPr>
                <a:t>映射表</a:t>
              </a:r>
            </a:p>
          </p:txBody>
        </p:sp>
        <p:sp>
          <p:nvSpPr>
            <p:cNvPr id="3114" name="Line 40"/>
            <p:cNvSpPr>
              <a:spLocks noChangeShapeType="1"/>
            </p:cNvSpPr>
            <p:nvPr/>
          </p:nvSpPr>
          <p:spPr bwMode="auto">
            <a:xfrm flipV="1">
              <a:off x="3503" y="1728"/>
              <a:ext cx="816" cy="2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cxnSp>
        <p:nvCxnSpPr>
          <p:cNvPr id="3077" name="直接箭头连接符 17"/>
          <p:cNvCxnSpPr>
            <a:cxnSpLocks noChangeShapeType="1"/>
          </p:cNvCxnSpPr>
          <p:nvPr/>
        </p:nvCxnSpPr>
        <p:spPr bwMode="auto">
          <a:xfrm flipV="1">
            <a:off x="1142851" y="1765300"/>
            <a:ext cx="5790446" cy="1588"/>
          </a:xfrm>
          <a:prstGeom prst="straightConnector1">
            <a:avLst/>
          </a:prstGeom>
          <a:noFill/>
          <a:ln w="57150" algn="ctr">
            <a:solidFill>
              <a:schemeClr val="accent2"/>
            </a:solidFill>
            <a:round/>
            <a:headEnd/>
            <a:tailEnd type="arrow" w="med" len="med"/>
          </a:ln>
          <a:extLst>
            <a:ext uri="{909E8E84-426E-40DD-AFC4-6F175D3DCCD1}">
              <a14:hiddenFill xmlns:a14="http://schemas.microsoft.com/office/drawing/2010/main">
                <a:noFill/>
              </a14:hiddenFill>
            </a:ext>
          </a:extLst>
        </p:spPr>
      </p:cxnSp>
      <p:sp>
        <p:nvSpPr>
          <p:cNvPr id="3078" name="矩形 21"/>
          <p:cNvSpPr>
            <a:spLocks noChangeArrowheads="1"/>
          </p:cNvSpPr>
          <p:nvPr/>
        </p:nvSpPr>
        <p:spPr bwMode="auto">
          <a:xfrm>
            <a:off x="457140" y="1231901"/>
            <a:ext cx="110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PID:1</a:t>
            </a:r>
            <a:endParaRPr lang="zh-CN" altLang="en-US" sz="2800" b="1">
              <a:solidFill>
                <a:srgbClr val="FF0000"/>
              </a:solidFill>
              <a:latin typeface="Times New Roman" panose="02020603050405020304" pitchFamily="18" charset="0"/>
              <a:cs typeface="Times New Roman" panose="02020603050405020304" pitchFamily="18" charset="0"/>
            </a:endParaRPr>
          </a:p>
        </p:txBody>
      </p:sp>
      <p:sp>
        <p:nvSpPr>
          <p:cNvPr id="3079" name="AutoShape 64"/>
          <p:cNvSpPr>
            <a:spLocks/>
          </p:cNvSpPr>
          <p:nvPr/>
        </p:nvSpPr>
        <p:spPr bwMode="auto">
          <a:xfrm>
            <a:off x="8761860" y="2514600"/>
            <a:ext cx="568251" cy="1676400"/>
          </a:xfrm>
          <a:prstGeom prst="leftBrace">
            <a:avLst>
              <a:gd name="adj1" fmla="val 321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080" name="Rectangle 50"/>
          <p:cNvSpPr>
            <a:spLocks noChangeArrowheads="1"/>
          </p:cNvSpPr>
          <p:nvPr/>
        </p:nvSpPr>
        <p:spPr bwMode="auto">
          <a:xfrm>
            <a:off x="9295190" y="2438400"/>
            <a:ext cx="1788880" cy="1752600"/>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grpSp>
        <p:nvGrpSpPr>
          <p:cNvPr id="3081" name="Group 52"/>
          <p:cNvGrpSpPr>
            <a:grpSpLocks/>
          </p:cNvGrpSpPr>
          <p:nvPr/>
        </p:nvGrpSpPr>
        <p:grpSpPr bwMode="auto">
          <a:xfrm>
            <a:off x="9523761" y="2514600"/>
            <a:ext cx="1865070" cy="482600"/>
            <a:chOff x="4128" y="1863"/>
            <a:chExt cx="1104" cy="285"/>
          </a:xfrm>
        </p:grpSpPr>
        <p:sp>
          <p:nvSpPr>
            <p:cNvPr id="3109" name="Text Box 53"/>
            <p:cNvSpPr txBox="1">
              <a:spLocks noChangeArrowheads="1"/>
            </p:cNvSpPr>
            <p:nvPr/>
          </p:nvSpPr>
          <p:spPr bwMode="auto">
            <a:xfrm>
              <a:off x="4128" y="1872"/>
              <a:ext cx="480" cy="2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endParaRPr lang="zh-CN" altLang="zh-CN" sz="2400" b="1">
                <a:latin typeface="Times New Roman" panose="02020603050405020304" pitchFamily="18" charset="0"/>
                <a:cs typeface="Times New Roman" panose="02020603050405020304" pitchFamily="18" charset="0"/>
              </a:endParaRPr>
            </a:p>
          </p:txBody>
        </p:sp>
        <p:sp>
          <p:nvSpPr>
            <p:cNvPr id="3110" name="Text Box 54"/>
            <p:cNvSpPr txBox="1">
              <a:spLocks noChangeArrowheads="1"/>
            </p:cNvSpPr>
            <p:nvPr/>
          </p:nvSpPr>
          <p:spPr bwMode="auto">
            <a:xfrm>
              <a:off x="4656" y="1863"/>
              <a:ext cx="57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rgbClr val="FF0000"/>
                  </a:solidFill>
                  <a:latin typeface="Times New Roman" panose="02020603050405020304" pitchFamily="18" charset="0"/>
                  <a:cs typeface="Times New Roman" panose="02020603050405020304" pitchFamily="18" charset="0"/>
                </a:rPr>
                <a:t>ax</a:t>
              </a:r>
            </a:p>
          </p:txBody>
        </p:sp>
      </p:grpSp>
      <p:grpSp>
        <p:nvGrpSpPr>
          <p:cNvPr id="3082" name="Group 56"/>
          <p:cNvGrpSpPr>
            <a:grpSpLocks/>
          </p:cNvGrpSpPr>
          <p:nvPr/>
        </p:nvGrpSpPr>
        <p:grpSpPr bwMode="auto">
          <a:xfrm>
            <a:off x="9523761" y="3084513"/>
            <a:ext cx="1865070" cy="482600"/>
            <a:chOff x="4128" y="1863"/>
            <a:chExt cx="1104" cy="285"/>
          </a:xfrm>
        </p:grpSpPr>
        <p:sp>
          <p:nvSpPr>
            <p:cNvPr id="3107" name="Text Box 57"/>
            <p:cNvSpPr txBox="1">
              <a:spLocks noChangeArrowheads="1"/>
            </p:cNvSpPr>
            <p:nvPr/>
          </p:nvSpPr>
          <p:spPr bwMode="auto">
            <a:xfrm>
              <a:off x="4128" y="1872"/>
              <a:ext cx="480" cy="2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en-US" altLang="zh-CN" sz="2400" b="1">
                  <a:latin typeface="Times New Roman" panose="02020603050405020304" pitchFamily="18" charset="0"/>
                  <a:cs typeface="Times New Roman" panose="02020603050405020304" pitchFamily="18" charset="0"/>
                </a:rPr>
                <a:t>1</a:t>
              </a:r>
            </a:p>
          </p:txBody>
        </p:sp>
        <p:sp>
          <p:nvSpPr>
            <p:cNvPr id="3108" name="Text Box 58"/>
            <p:cNvSpPr txBox="1">
              <a:spLocks noChangeArrowheads="1"/>
            </p:cNvSpPr>
            <p:nvPr/>
          </p:nvSpPr>
          <p:spPr bwMode="auto">
            <a:xfrm>
              <a:off x="4656" y="1863"/>
              <a:ext cx="57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rgbClr val="FF0000"/>
                  </a:solidFill>
                  <a:latin typeface="Times New Roman" panose="02020603050405020304" pitchFamily="18" charset="0"/>
                  <a:cs typeface="Times New Roman" panose="02020603050405020304" pitchFamily="18" charset="0"/>
                </a:rPr>
                <a:t>bx</a:t>
              </a:r>
            </a:p>
          </p:txBody>
        </p:sp>
      </p:grpSp>
      <p:grpSp>
        <p:nvGrpSpPr>
          <p:cNvPr id="3083" name="Group 59"/>
          <p:cNvGrpSpPr>
            <a:grpSpLocks/>
          </p:cNvGrpSpPr>
          <p:nvPr/>
        </p:nvGrpSpPr>
        <p:grpSpPr bwMode="auto">
          <a:xfrm>
            <a:off x="9523761" y="3640138"/>
            <a:ext cx="1865070" cy="482600"/>
            <a:chOff x="4128" y="1863"/>
            <a:chExt cx="1104" cy="284"/>
          </a:xfrm>
        </p:grpSpPr>
        <p:sp>
          <p:nvSpPr>
            <p:cNvPr id="3105" name="Text Box 60"/>
            <p:cNvSpPr txBox="1">
              <a:spLocks noChangeArrowheads="1"/>
            </p:cNvSpPr>
            <p:nvPr/>
          </p:nvSpPr>
          <p:spPr bwMode="auto">
            <a:xfrm>
              <a:off x="4128" y="1872"/>
              <a:ext cx="480" cy="2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endParaRPr lang="zh-CN" altLang="zh-CN" sz="2400" b="1">
                <a:latin typeface="Times New Roman" panose="02020603050405020304" pitchFamily="18" charset="0"/>
                <a:cs typeface="Times New Roman" panose="02020603050405020304" pitchFamily="18" charset="0"/>
              </a:endParaRPr>
            </a:p>
          </p:txBody>
        </p:sp>
        <p:sp>
          <p:nvSpPr>
            <p:cNvPr id="3106" name="Text Box 61"/>
            <p:cNvSpPr txBox="1">
              <a:spLocks noChangeArrowheads="1"/>
            </p:cNvSpPr>
            <p:nvPr/>
          </p:nvSpPr>
          <p:spPr bwMode="auto">
            <a:xfrm>
              <a:off x="4656" y="1863"/>
              <a:ext cx="57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rgbClr val="FF0000"/>
                  </a:solidFill>
                  <a:latin typeface="Times New Roman" panose="02020603050405020304" pitchFamily="18" charset="0"/>
                  <a:cs typeface="Times New Roman" panose="02020603050405020304" pitchFamily="18" charset="0"/>
                </a:rPr>
                <a:t>PC</a:t>
              </a:r>
            </a:p>
          </p:txBody>
        </p:sp>
      </p:grpSp>
      <p:sp>
        <p:nvSpPr>
          <p:cNvPr id="3084" name="Rectangle 62"/>
          <p:cNvSpPr>
            <a:spLocks noChangeArrowheads="1"/>
          </p:cNvSpPr>
          <p:nvPr/>
        </p:nvSpPr>
        <p:spPr bwMode="auto">
          <a:xfrm>
            <a:off x="6704727" y="3048000"/>
            <a:ext cx="1946022" cy="6858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zh-CN" altLang="en-US" sz="2400" b="1">
                <a:solidFill>
                  <a:srgbClr val="002060"/>
                </a:solidFill>
                <a:latin typeface="Times New Roman" panose="02020603050405020304" pitchFamily="18" charset="0"/>
                <a:cs typeface="Times New Roman" panose="02020603050405020304" pitchFamily="18" charset="0"/>
              </a:rPr>
              <a:t>寄存器映像</a:t>
            </a:r>
          </a:p>
        </p:txBody>
      </p:sp>
      <p:sp>
        <p:nvSpPr>
          <p:cNvPr id="3085" name="Rectangle 63"/>
          <p:cNvSpPr>
            <a:spLocks noChangeArrowheads="1"/>
          </p:cNvSpPr>
          <p:nvPr/>
        </p:nvSpPr>
        <p:spPr bwMode="auto">
          <a:xfrm>
            <a:off x="6704727" y="3733800"/>
            <a:ext cx="1946022" cy="5334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altLang="zh-CN" sz="2800" b="1">
              <a:solidFill>
                <a:srgbClr val="002060"/>
              </a:solidFill>
              <a:latin typeface="Times New Roman" panose="02020603050405020304" pitchFamily="18" charset="0"/>
              <a:cs typeface="Times New Roman" panose="02020603050405020304" pitchFamily="18" charset="0"/>
            </a:endParaRPr>
          </a:p>
        </p:txBody>
      </p:sp>
      <p:sp>
        <p:nvSpPr>
          <p:cNvPr id="3086" name="矩形 45"/>
          <p:cNvSpPr>
            <a:spLocks noChangeArrowheads="1"/>
          </p:cNvSpPr>
          <p:nvPr/>
        </p:nvSpPr>
        <p:spPr bwMode="auto">
          <a:xfrm>
            <a:off x="7161868" y="3667125"/>
            <a:ext cx="9031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2800" b="1">
                <a:solidFill>
                  <a:srgbClr val="002060"/>
                </a:solidFill>
                <a:latin typeface="Times New Roman" panose="02020603050405020304" pitchFamily="18" charset="0"/>
                <a:cs typeface="Times New Roman" panose="02020603050405020304" pitchFamily="18" charset="0"/>
              </a:rPr>
              <a:t>……</a:t>
            </a:r>
          </a:p>
        </p:txBody>
      </p:sp>
      <p:sp>
        <p:nvSpPr>
          <p:cNvPr id="3087" name="Rectangle 62"/>
          <p:cNvSpPr>
            <a:spLocks noChangeArrowheads="1"/>
          </p:cNvSpPr>
          <p:nvPr/>
        </p:nvSpPr>
        <p:spPr bwMode="auto">
          <a:xfrm>
            <a:off x="6704727" y="2133600"/>
            <a:ext cx="1946022" cy="4572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zh-CN" sz="2400" b="1">
                <a:solidFill>
                  <a:srgbClr val="002060"/>
                </a:solidFill>
                <a:latin typeface="Times New Roman" panose="02020603050405020304" pitchFamily="18" charset="0"/>
                <a:cs typeface="Times New Roman" panose="02020603050405020304" pitchFamily="18" charset="0"/>
              </a:rPr>
              <a:t>PID=1</a:t>
            </a:r>
            <a:endParaRPr lang="zh-CN" altLang="en-US" sz="2400" b="1">
              <a:solidFill>
                <a:srgbClr val="002060"/>
              </a:solidFill>
              <a:latin typeface="Times New Roman" panose="02020603050405020304" pitchFamily="18" charset="0"/>
              <a:cs typeface="Times New Roman" panose="02020603050405020304" pitchFamily="18" charset="0"/>
            </a:endParaRPr>
          </a:p>
        </p:txBody>
      </p:sp>
      <p:sp>
        <p:nvSpPr>
          <p:cNvPr id="3088" name="Rectangle 62"/>
          <p:cNvSpPr>
            <a:spLocks noChangeArrowheads="1"/>
          </p:cNvSpPr>
          <p:nvPr/>
        </p:nvSpPr>
        <p:spPr bwMode="auto">
          <a:xfrm>
            <a:off x="6704727" y="2590800"/>
            <a:ext cx="1946022" cy="4572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zh-CN" altLang="en-US" sz="2400" b="1">
                <a:solidFill>
                  <a:srgbClr val="002060"/>
                </a:solidFill>
                <a:latin typeface="Times New Roman" panose="02020603050405020304" pitchFamily="18" charset="0"/>
                <a:cs typeface="Times New Roman" panose="02020603050405020304" pitchFamily="18" charset="0"/>
              </a:rPr>
              <a:t>阻塞</a:t>
            </a:r>
          </a:p>
        </p:txBody>
      </p:sp>
      <p:sp>
        <p:nvSpPr>
          <p:cNvPr id="3089" name="矩形 22"/>
          <p:cNvSpPr>
            <a:spLocks noChangeArrowheads="1"/>
          </p:cNvSpPr>
          <p:nvPr/>
        </p:nvSpPr>
        <p:spPr bwMode="auto">
          <a:xfrm>
            <a:off x="7279327" y="1662113"/>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b="1">
                <a:solidFill>
                  <a:srgbClr val="002060"/>
                </a:solidFill>
                <a:latin typeface="Times New Roman" panose="02020603050405020304" pitchFamily="18" charset="0"/>
                <a:cs typeface="Times New Roman" panose="02020603050405020304" pitchFamily="18" charset="0"/>
              </a:rPr>
              <a:t>PCB1</a:t>
            </a:r>
            <a:endParaRPr lang="zh-CN" altLang="en-US" sz="2400" b="1">
              <a:solidFill>
                <a:srgbClr val="002060"/>
              </a:solidFill>
              <a:latin typeface="Times New Roman" panose="02020603050405020304" pitchFamily="18" charset="0"/>
              <a:cs typeface="Times New Roman" panose="02020603050405020304" pitchFamily="18" charset="0"/>
            </a:endParaRPr>
          </a:p>
        </p:txBody>
      </p:sp>
      <p:sp>
        <p:nvSpPr>
          <p:cNvPr id="3090" name="AutoShape 59"/>
          <p:cNvSpPr>
            <a:spLocks noChangeArrowheads="1"/>
          </p:cNvSpPr>
          <p:nvPr/>
        </p:nvSpPr>
        <p:spPr bwMode="auto">
          <a:xfrm>
            <a:off x="8457099" y="990600"/>
            <a:ext cx="2361893" cy="1295400"/>
          </a:xfrm>
          <a:prstGeom prst="wedgeRoundRectCallout">
            <a:avLst>
              <a:gd name="adj1" fmla="val -55176"/>
              <a:gd name="adj2" fmla="val 63356"/>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sz="2400" b="1" dirty="0">
                <a:latin typeface="宋体" panose="02010600030101010101" pitchFamily="2" charset="-122"/>
                <a:ea typeface="宋体" panose="02010600030101010101" pitchFamily="2" charset="-122"/>
                <a:cs typeface="Times New Roman" panose="02020603050405020304" pitchFamily="18" charset="0"/>
              </a:rPr>
              <a:t>得到</a:t>
            </a:r>
            <a:r>
              <a:rPr lang="en-US" altLang="zh-CN" sz="2400" b="1" dirty="0">
                <a:latin typeface="宋体" panose="02010600030101010101" pitchFamily="2" charset="-122"/>
                <a:ea typeface="宋体" panose="02010600030101010101" pitchFamily="2" charset="-122"/>
                <a:cs typeface="Times New Roman" panose="02020603050405020304" pitchFamily="18" charset="0"/>
              </a:rPr>
              <a:t>ax=1</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，启动磁盘写，正在等待完成</a:t>
            </a:r>
            <a:r>
              <a:rPr lang="en-US" altLang="zh-CN" sz="2400" b="1" dirty="0">
                <a:latin typeface="宋体" panose="02010600030101010101" pitchFamily="2" charset="-122"/>
                <a:ea typeface="宋体" panose="02010600030101010101" pitchFamily="2" charset="-122"/>
                <a:cs typeface="Times New Roman" panose="02020603050405020304" pitchFamily="18" charset="0"/>
              </a:rPr>
              <a:t>…</a:t>
            </a:r>
            <a:endParaRPr lang="zh-CN" altLang="en-US" sz="24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3091" name="Text Box 55"/>
          <p:cNvSpPr txBox="1">
            <a:spLocks noChangeArrowheads="1"/>
          </p:cNvSpPr>
          <p:nvPr/>
        </p:nvSpPr>
        <p:spPr bwMode="auto">
          <a:xfrm>
            <a:off x="9676141" y="2514600"/>
            <a:ext cx="582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latin typeface="Times New Roman" panose="02020603050405020304" pitchFamily="18" charset="0"/>
                <a:cs typeface="Times New Roman" panose="02020603050405020304" pitchFamily="18" charset="0"/>
              </a:rPr>
              <a:t> 1</a:t>
            </a:r>
          </a:p>
        </p:txBody>
      </p:sp>
      <p:sp>
        <p:nvSpPr>
          <p:cNvPr id="3092" name="Rectangle 64"/>
          <p:cNvSpPr>
            <a:spLocks noChangeArrowheads="1"/>
          </p:cNvSpPr>
          <p:nvPr/>
        </p:nvSpPr>
        <p:spPr bwMode="auto">
          <a:xfrm>
            <a:off x="3428554" y="1231901"/>
            <a:ext cx="1954381" cy="46166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400" b="1">
                <a:solidFill>
                  <a:srgbClr val="002060"/>
                </a:solidFill>
                <a:latin typeface="Times New Roman" panose="02020603050405020304" pitchFamily="18" charset="0"/>
                <a:cs typeface="Times New Roman" panose="02020603050405020304" pitchFamily="18" charset="0"/>
              </a:rPr>
              <a:t>mov [100], ax</a:t>
            </a:r>
            <a:endParaRPr lang="zh-CN" altLang="en-US" sz="2400" b="1">
              <a:solidFill>
                <a:srgbClr val="002060"/>
              </a:solidFill>
              <a:latin typeface="Times New Roman" panose="02020603050405020304" pitchFamily="18" charset="0"/>
              <a:cs typeface="Times New Roman" panose="02020603050405020304" pitchFamily="18" charset="0"/>
            </a:endParaRPr>
          </a:p>
        </p:txBody>
      </p:sp>
      <p:sp>
        <p:nvSpPr>
          <p:cNvPr id="3093" name="Rectangle 65"/>
          <p:cNvSpPr>
            <a:spLocks noChangeArrowheads="1"/>
          </p:cNvSpPr>
          <p:nvPr/>
        </p:nvSpPr>
        <p:spPr bwMode="auto">
          <a:xfrm>
            <a:off x="2133323" y="1231901"/>
            <a:ext cx="1133644" cy="46166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400" b="1">
                <a:solidFill>
                  <a:srgbClr val="002060"/>
                </a:solidFill>
                <a:latin typeface="Times New Roman" panose="02020603050405020304" pitchFamily="18" charset="0"/>
                <a:cs typeface="Times New Roman" panose="02020603050405020304" pitchFamily="18" charset="0"/>
              </a:rPr>
              <a:t>mov …</a:t>
            </a:r>
            <a:endParaRPr lang="zh-CN" altLang="en-US" sz="2400" b="1">
              <a:solidFill>
                <a:srgbClr val="002060"/>
              </a:solidFill>
              <a:latin typeface="Times New Roman" panose="02020603050405020304" pitchFamily="18" charset="0"/>
              <a:cs typeface="Times New Roman" panose="02020603050405020304" pitchFamily="18" charset="0"/>
            </a:endParaRPr>
          </a:p>
        </p:txBody>
      </p:sp>
      <p:sp>
        <p:nvSpPr>
          <p:cNvPr id="3094" name="Rectangle 66"/>
          <p:cNvSpPr>
            <a:spLocks noChangeArrowheads="1"/>
          </p:cNvSpPr>
          <p:nvPr/>
        </p:nvSpPr>
        <p:spPr bwMode="auto">
          <a:xfrm>
            <a:off x="5604734" y="1231901"/>
            <a:ext cx="1252266" cy="46166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400" b="1">
                <a:solidFill>
                  <a:srgbClr val="002060"/>
                </a:solidFill>
                <a:latin typeface="Times New Roman" panose="02020603050405020304" pitchFamily="18" charset="0"/>
                <a:cs typeface="Times New Roman" panose="02020603050405020304" pitchFamily="18" charset="0"/>
              </a:rPr>
              <a:t>write ax</a:t>
            </a:r>
            <a:endParaRPr lang="zh-CN" altLang="en-US" sz="2400" b="1">
              <a:solidFill>
                <a:srgbClr val="002060"/>
              </a:solidFill>
              <a:latin typeface="Times New Roman" panose="02020603050405020304" pitchFamily="18" charset="0"/>
              <a:cs typeface="Times New Roman" panose="02020603050405020304" pitchFamily="18" charset="0"/>
            </a:endParaRPr>
          </a:p>
        </p:txBody>
      </p:sp>
      <p:sp>
        <p:nvSpPr>
          <p:cNvPr id="3095" name="Line 67"/>
          <p:cNvSpPr>
            <a:spLocks noChangeShapeType="1"/>
          </p:cNvSpPr>
          <p:nvPr/>
        </p:nvSpPr>
        <p:spPr bwMode="auto">
          <a:xfrm flipH="1">
            <a:off x="4653944" y="1819275"/>
            <a:ext cx="2209512" cy="35052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cxnSp>
        <p:nvCxnSpPr>
          <p:cNvPr id="3096" name="直接箭头连接符 17"/>
          <p:cNvCxnSpPr>
            <a:cxnSpLocks noChangeShapeType="1"/>
          </p:cNvCxnSpPr>
          <p:nvPr/>
        </p:nvCxnSpPr>
        <p:spPr bwMode="auto">
          <a:xfrm>
            <a:off x="1371421" y="5346700"/>
            <a:ext cx="3428554" cy="0"/>
          </a:xfrm>
          <a:prstGeom prst="straightConnector1">
            <a:avLst/>
          </a:prstGeom>
          <a:noFill/>
          <a:ln w="57150" algn="ctr">
            <a:solidFill>
              <a:schemeClr val="accent2"/>
            </a:solidFill>
            <a:round/>
            <a:headEnd/>
            <a:tailEnd type="arrow" w="med" len="med"/>
          </a:ln>
          <a:extLst>
            <a:ext uri="{909E8E84-426E-40DD-AFC4-6F175D3DCCD1}">
              <a14:hiddenFill xmlns:a14="http://schemas.microsoft.com/office/drawing/2010/main">
                <a:noFill/>
              </a14:hiddenFill>
            </a:ext>
          </a:extLst>
        </p:spPr>
      </p:cxnSp>
      <p:sp>
        <p:nvSpPr>
          <p:cNvPr id="3097" name="矩形 21"/>
          <p:cNvSpPr>
            <a:spLocks noChangeArrowheads="1"/>
          </p:cNvSpPr>
          <p:nvPr/>
        </p:nvSpPr>
        <p:spPr bwMode="auto">
          <a:xfrm>
            <a:off x="506347" y="4826001"/>
            <a:ext cx="110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800" b="1" dirty="0">
                <a:solidFill>
                  <a:srgbClr val="FF0000"/>
                </a:solidFill>
                <a:latin typeface="Times New Roman" panose="02020603050405020304" pitchFamily="18" charset="0"/>
                <a:cs typeface="Times New Roman" panose="02020603050405020304" pitchFamily="18" charset="0"/>
              </a:rPr>
              <a:t>PID:2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3098" name="Text Box 70"/>
          <p:cNvSpPr txBox="1">
            <a:spLocks noChangeArrowheads="1"/>
          </p:cNvSpPr>
          <p:nvPr/>
        </p:nvSpPr>
        <p:spPr bwMode="auto">
          <a:xfrm>
            <a:off x="1447612" y="5546726"/>
            <a:ext cx="990471" cy="461963"/>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002060"/>
                </a:solidFill>
                <a:latin typeface="Times New Roman" panose="02020603050405020304" pitchFamily="18" charset="0"/>
                <a:cs typeface="Times New Roman" panose="02020603050405020304" pitchFamily="18" charset="0"/>
              </a:rPr>
              <a:t>代码</a:t>
            </a:r>
          </a:p>
        </p:txBody>
      </p:sp>
      <p:sp>
        <p:nvSpPr>
          <p:cNvPr id="3099" name="Text Box 71"/>
          <p:cNvSpPr txBox="1">
            <a:spLocks noChangeArrowheads="1"/>
          </p:cNvSpPr>
          <p:nvPr/>
        </p:nvSpPr>
        <p:spPr bwMode="auto">
          <a:xfrm>
            <a:off x="2590463" y="5546726"/>
            <a:ext cx="990471" cy="461963"/>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002060"/>
                </a:solidFill>
                <a:latin typeface="Times New Roman" panose="02020603050405020304" pitchFamily="18" charset="0"/>
                <a:cs typeface="Times New Roman" panose="02020603050405020304" pitchFamily="18" charset="0"/>
              </a:rPr>
              <a:t>栈</a:t>
            </a:r>
          </a:p>
        </p:txBody>
      </p:sp>
      <p:sp>
        <p:nvSpPr>
          <p:cNvPr id="3100" name="Text Box 72"/>
          <p:cNvSpPr txBox="1">
            <a:spLocks noChangeArrowheads="1"/>
          </p:cNvSpPr>
          <p:nvPr/>
        </p:nvSpPr>
        <p:spPr bwMode="auto">
          <a:xfrm>
            <a:off x="6019017" y="5546726"/>
            <a:ext cx="1219041" cy="461963"/>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002060"/>
                </a:solidFill>
                <a:latin typeface="Times New Roman" panose="02020603050405020304" pitchFamily="18" charset="0"/>
                <a:cs typeface="Times New Roman" panose="02020603050405020304" pitchFamily="18" charset="0"/>
              </a:rPr>
              <a:t>映射表</a:t>
            </a:r>
          </a:p>
        </p:txBody>
      </p:sp>
      <p:sp>
        <p:nvSpPr>
          <p:cNvPr id="3101" name="Text Box 73"/>
          <p:cNvSpPr txBox="1">
            <a:spLocks noChangeArrowheads="1"/>
          </p:cNvSpPr>
          <p:nvPr/>
        </p:nvSpPr>
        <p:spPr bwMode="auto">
          <a:xfrm>
            <a:off x="3733314" y="5546726"/>
            <a:ext cx="990471" cy="461963"/>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en-US" altLang="zh-CN" sz="2400" b="1">
                <a:solidFill>
                  <a:srgbClr val="002060"/>
                </a:solidFill>
                <a:latin typeface="Times New Roman" panose="02020603050405020304" pitchFamily="18" charset="0"/>
                <a:cs typeface="Times New Roman" panose="02020603050405020304" pitchFamily="18" charset="0"/>
              </a:rPr>
              <a:t>PCB</a:t>
            </a:r>
          </a:p>
        </p:txBody>
      </p:sp>
      <p:sp>
        <p:nvSpPr>
          <p:cNvPr id="3102" name="Text Box 74"/>
          <p:cNvSpPr txBox="1">
            <a:spLocks noChangeArrowheads="1"/>
          </p:cNvSpPr>
          <p:nvPr/>
        </p:nvSpPr>
        <p:spPr bwMode="auto">
          <a:xfrm>
            <a:off x="4876165" y="5546726"/>
            <a:ext cx="990471" cy="461963"/>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002060"/>
                </a:solidFill>
                <a:latin typeface="Times New Roman" panose="02020603050405020304" pitchFamily="18" charset="0"/>
                <a:cs typeface="Times New Roman" panose="02020603050405020304" pitchFamily="18" charset="0"/>
              </a:rPr>
              <a:t>现场</a:t>
            </a:r>
          </a:p>
        </p:txBody>
      </p:sp>
      <p:cxnSp>
        <p:nvCxnSpPr>
          <p:cNvPr id="3103" name="直接箭头连接符 17"/>
          <p:cNvCxnSpPr>
            <a:cxnSpLocks noChangeShapeType="1"/>
          </p:cNvCxnSpPr>
          <p:nvPr/>
        </p:nvCxnSpPr>
        <p:spPr bwMode="auto">
          <a:xfrm flipV="1">
            <a:off x="1371422" y="6551614"/>
            <a:ext cx="3961884" cy="1587"/>
          </a:xfrm>
          <a:prstGeom prst="straightConnector1">
            <a:avLst/>
          </a:prstGeom>
          <a:noFill/>
          <a:ln w="57150" algn="ctr">
            <a:solidFill>
              <a:schemeClr val="accent2"/>
            </a:solidFill>
            <a:round/>
            <a:headEnd/>
            <a:tailEnd type="arrow" w="med" len="med"/>
          </a:ln>
          <a:extLst>
            <a:ext uri="{909E8E84-426E-40DD-AFC4-6F175D3DCCD1}">
              <a14:hiddenFill xmlns:a14="http://schemas.microsoft.com/office/drawing/2010/main">
                <a:noFill/>
              </a14:hiddenFill>
            </a:ext>
          </a:extLst>
        </p:spPr>
      </p:cxnSp>
      <p:sp>
        <p:nvSpPr>
          <p:cNvPr id="3104" name="矩形 21"/>
          <p:cNvSpPr>
            <a:spLocks noChangeArrowheads="1"/>
          </p:cNvSpPr>
          <p:nvPr/>
        </p:nvSpPr>
        <p:spPr bwMode="auto">
          <a:xfrm>
            <a:off x="506347" y="6032501"/>
            <a:ext cx="110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PID:3</a:t>
            </a:r>
            <a:endParaRPr lang="zh-CN" altLang="en-US"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255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09521" y="-58059"/>
            <a:ext cx="10971372" cy="1028246"/>
          </a:xfrm>
        </p:spPr>
        <p:txBody>
          <a:bodyPr/>
          <a:lstStyle/>
          <a:p>
            <a:pPr eaLnBrk="1" hangingPunct="1"/>
            <a:r>
              <a:rPr lang="en-US" altLang="zh-CN" dirty="0">
                <a:latin typeface="黑体" pitchFamily="2" charset="-122"/>
                <a:ea typeface="黑体" pitchFamily="2" charset="-122"/>
              </a:rPr>
              <a:t>4.1 </a:t>
            </a:r>
            <a:r>
              <a:rPr lang="zh-CN" altLang="en-US" dirty="0">
                <a:latin typeface="黑体" pitchFamily="2" charset="-122"/>
                <a:ea typeface="黑体" pitchFamily="2" charset="-122"/>
              </a:rPr>
              <a:t>线程的引入</a:t>
            </a:r>
            <a:br>
              <a:rPr lang="zh-CN" altLang="en-US" dirty="0">
                <a:latin typeface="黑体" pitchFamily="2" charset="-122"/>
                <a:ea typeface="黑体" pitchFamily="2" charset="-122"/>
              </a:rPr>
            </a:br>
            <a:r>
              <a:rPr lang="zh-CN" altLang="en-US" sz="2800" dirty="0" smtClean="0">
                <a:latin typeface="宋体" panose="02010600030101010101" pitchFamily="2" charset="-122"/>
                <a:ea typeface="宋体" panose="02010600030101010101" pitchFamily="2" charset="-122"/>
              </a:rPr>
              <a:t>是否可以资源不动而切换指令序列</a:t>
            </a:r>
            <a:r>
              <a:rPr lang="en-US" altLang="zh-CN" sz="2800" dirty="0" smtClean="0">
                <a:latin typeface="宋体" panose="02010600030101010101" pitchFamily="2" charset="-122"/>
                <a:ea typeface="宋体" panose="02010600030101010101" pitchFamily="2" charset="-122"/>
              </a:rPr>
              <a:t>?</a:t>
            </a:r>
            <a:endParaRPr lang="zh-CN" altLang="en-US" sz="2800" dirty="0" smtClean="0">
              <a:latin typeface="宋体" panose="02010600030101010101" pitchFamily="2" charset="-122"/>
              <a:ea typeface="宋体" panose="02010600030101010101" pitchFamily="2" charset="-122"/>
            </a:endParaRPr>
          </a:p>
        </p:txBody>
      </p:sp>
      <p:sp>
        <p:nvSpPr>
          <p:cNvPr id="4099" name="Rectangle 4"/>
          <p:cNvSpPr>
            <a:spLocks noChangeArrowheads="1"/>
          </p:cNvSpPr>
          <p:nvPr/>
        </p:nvSpPr>
        <p:spPr bwMode="auto">
          <a:xfrm>
            <a:off x="536506" y="1143000"/>
            <a:ext cx="7920594"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130000"/>
              </a:lnSpc>
              <a:spcBef>
                <a:spcPct val="20000"/>
              </a:spcBef>
              <a:buClr>
                <a:srgbClr val="993300"/>
              </a:buClr>
              <a:buSzPct val="90000"/>
              <a:buFont typeface="Wingdings" pitchFamily="2" charset="2"/>
              <a:buChar char="n"/>
            </a:pPr>
            <a:r>
              <a:rPr lang="zh-CN" altLang="en-US" sz="2800" b="1" dirty="0">
                <a:solidFill>
                  <a:srgbClr val="FF0000"/>
                </a:solidFill>
                <a:latin typeface="宋体" panose="02010600030101010101" pitchFamily="2" charset="-122"/>
                <a:ea typeface="宋体" panose="02010600030101010101" pitchFamily="2" charset="-122"/>
              </a:rPr>
              <a:t>进程 </a:t>
            </a:r>
            <a:r>
              <a:rPr lang="en-US" altLang="zh-CN" sz="2800" b="1" dirty="0">
                <a:solidFill>
                  <a:srgbClr val="FF0000"/>
                </a:solidFill>
                <a:latin typeface="宋体" panose="02010600030101010101" pitchFamily="2" charset="-122"/>
                <a:ea typeface="宋体" panose="02010600030101010101" pitchFamily="2" charset="-122"/>
                <a:sym typeface="Symbol" pitchFamily="18" charset="2"/>
              </a:rPr>
              <a:t>= </a:t>
            </a:r>
            <a:r>
              <a:rPr lang="zh-CN" altLang="en-US" sz="2800" b="1" dirty="0">
                <a:solidFill>
                  <a:srgbClr val="FF0000"/>
                </a:solidFill>
                <a:latin typeface="宋体" panose="02010600030101010101" pitchFamily="2" charset="-122"/>
                <a:ea typeface="宋体" panose="02010600030101010101" pitchFamily="2" charset="-122"/>
                <a:sym typeface="Symbol" pitchFamily="18" charset="2"/>
              </a:rPr>
              <a:t>资源 </a:t>
            </a:r>
            <a:r>
              <a:rPr lang="en-US" altLang="zh-CN" sz="2800" b="1" dirty="0">
                <a:solidFill>
                  <a:srgbClr val="FF0000"/>
                </a:solidFill>
                <a:latin typeface="宋体" panose="02010600030101010101" pitchFamily="2" charset="-122"/>
                <a:ea typeface="宋体" panose="02010600030101010101" pitchFamily="2" charset="-122"/>
                <a:sym typeface="Symbol" pitchFamily="18" charset="2"/>
              </a:rPr>
              <a:t>+ </a:t>
            </a:r>
            <a:r>
              <a:rPr lang="zh-CN" altLang="en-US" sz="2800" b="1" dirty="0">
                <a:solidFill>
                  <a:srgbClr val="FF0000"/>
                </a:solidFill>
                <a:latin typeface="宋体" panose="02010600030101010101" pitchFamily="2" charset="-122"/>
                <a:ea typeface="宋体" panose="02010600030101010101" pitchFamily="2" charset="-122"/>
                <a:sym typeface="Symbol" pitchFamily="18" charset="2"/>
              </a:rPr>
              <a:t>指令执行序列</a:t>
            </a:r>
            <a:endParaRPr lang="zh-CN" altLang="zh-CN" sz="2800" b="1" dirty="0">
              <a:solidFill>
                <a:srgbClr val="FF0000"/>
              </a:solidFill>
              <a:latin typeface="宋体" panose="02010600030101010101" pitchFamily="2" charset="-122"/>
              <a:ea typeface="宋体" panose="02010600030101010101" pitchFamily="2" charset="-122"/>
              <a:sym typeface="Symbol" pitchFamily="18" charset="2"/>
            </a:endParaRPr>
          </a:p>
        </p:txBody>
      </p:sp>
      <p:grpSp>
        <p:nvGrpSpPr>
          <p:cNvPr id="4100" name="Group 47"/>
          <p:cNvGrpSpPr>
            <a:grpSpLocks/>
          </p:cNvGrpSpPr>
          <p:nvPr/>
        </p:nvGrpSpPr>
        <p:grpSpPr bwMode="auto">
          <a:xfrm>
            <a:off x="838091" y="1703388"/>
            <a:ext cx="6255524" cy="609600"/>
            <a:chOff x="523" y="1876"/>
            <a:chExt cx="3941" cy="384"/>
          </a:xfrm>
        </p:grpSpPr>
        <p:sp>
          <p:nvSpPr>
            <p:cNvPr id="4132" name="Rectangle 48"/>
            <p:cNvSpPr>
              <a:spLocks noChangeArrowheads="1"/>
            </p:cNvSpPr>
            <p:nvPr/>
          </p:nvSpPr>
          <p:spPr bwMode="auto">
            <a:xfrm>
              <a:off x="523" y="1876"/>
              <a:ext cx="39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1" hangingPunct="1">
                <a:lnSpc>
                  <a:spcPct val="140000"/>
                </a:lnSpc>
              </a:pPr>
              <a:r>
                <a:rPr lang="zh-CN" altLang="en-US" sz="2400" b="1" dirty="0">
                  <a:latin typeface="宋体" panose="02010600030101010101" pitchFamily="2" charset="-122"/>
                  <a:ea typeface="宋体" panose="02010600030101010101" pitchFamily="2" charset="-122"/>
                </a:rPr>
                <a:t>将资源和指令执行分开</a:t>
              </a:r>
              <a:endParaRPr lang="zh-CN" altLang="en-US" sz="2400" b="1" dirty="0">
                <a:solidFill>
                  <a:srgbClr val="FF0000"/>
                </a:solidFill>
                <a:latin typeface="宋体" panose="02010600030101010101" pitchFamily="2" charset="-122"/>
                <a:ea typeface="宋体" panose="02010600030101010101" pitchFamily="2" charset="-122"/>
              </a:endParaRPr>
            </a:p>
          </p:txBody>
        </p:sp>
        <p:pic>
          <p:nvPicPr>
            <p:cNvPr id="4133" name="Picture 4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1" name="Group 50"/>
          <p:cNvGrpSpPr>
            <a:grpSpLocks/>
          </p:cNvGrpSpPr>
          <p:nvPr/>
        </p:nvGrpSpPr>
        <p:grpSpPr bwMode="auto">
          <a:xfrm>
            <a:off x="830155" y="2243138"/>
            <a:ext cx="6255523" cy="609600"/>
            <a:chOff x="523" y="1876"/>
            <a:chExt cx="3941" cy="384"/>
          </a:xfrm>
        </p:grpSpPr>
        <p:sp>
          <p:nvSpPr>
            <p:cNvPr id="4130" name="Rectangle 51"/>
            <p:cNvSpPr>
              <a:spLocks noChangeArrowheads="1"/>
            </p:cNvSpPr>
            <p:nvPr/>
          </p:nvSpPr>
          <p:spPr bwMode="auto">
            <a:xfrm>
              <a:off x="523" y="1876"/>
              <a:ext cx="39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1" hangingPunct="1">
                <a:lnSpc>
                  <a:spcPct val="140000"/>
                </a:lnSpc>
              </a:pPr>
              <a:r>
                <a:rPr lang="zh-CN" altLang="en-US" sz="2400" b="1" dirty="0">
                  <a:latin typeface="宋体" panose="02010600030101010101" pitchFamily="2" charset="-122"/>
                  <a:ea typeface="宋体" panose="02010600030101010101" pitchFamily="2" charset="-122"/>
                </a:rPr>
                <a:t>一个资源 </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多个指令执行序列</a:t>
              </a:r>
              <a:endParaRPr lang="zh-CN" altLang="en-US" sz="2400" b="1" dirty="0">
                <a:solidFill>
                  <a:srgbClr val="FF0000"/>
                </a:solidFill>
                <a:latin typeface="宋体" panose="02010600030101010101" pitchFamily="2" charset="-122"/>
                <a:ea typeface="宋体" panose="02010600030101010101" pitchFamily="2" charset="-122"/>
              </a:endParaRPr>
            </a:p>
          </p:txBody>
        </p:sp>
        <p:pic>
          <p:nvPicPr>
            <p:cNvPr id="4131" name="Picture 5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2" name="Group 53"/>
          <p:cNvGrpSpPr>
            <a:grpSpLocks/>
          </p:cNvGrpSpPr>
          <p:nvPr/>
        </p:nvGrpSpPr>
        <p:grpSpPr bwMode="auto">
          <a:xfrm>
            <a:off x="228571" y="2871788"/>
            <a:ext cx="7349168" cy="2794000"/>
            <a:chOff x="192" y="1264"/>
            <a:chExt cx="4607" cy="1760"/>
          </a:xfrm>
        </p:grpSpPr>
        <p:sp>
          <p:nvSpPr>
            <p:cNvPr id="4113" name="Rectangle 54"/>
            <p:cNvSpPr>
              <a:spLocks noChangeArrowheads="1"/>
            </p:cNvSpPr>
            <p:nvPr/>
          </p:nvSpPr>
          <p:spPr bwMode="auto">
            <a:xfrm>
              <a:off x="768" y="1296"/>
              <a:ext cx="3216" cy="1728"/>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p>
          </p:txBody>
        </p:sp>
        <p:sp>
          <p:nvSpPr>
            <p:cNvPr id="4114" name="Rectangle 55"/>
            <p:cNvSpPr>
              <a:spLocks noChangeArrowheads="1"/>
            </p:cNvSpPr>
            <p:nvPr/>
          </p:nvSpPr>
          <p:spPr bwMode="auto">
            <a:xfrm>
              <a:off x="892" y="1355"/>
              <a:ext cx="1440" cy="1199"/>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p>
          </p:txBody>
        </p:sp>
        <p:sp>
          <p:nvSpPr>
            <p:cNvPr id="4115" name="Text Box 56"/>
            <p:cNvSpPr txBox="1">
              <a:spLocks noChangeArrowheads="1"/>
            </p:cNvSpPr>
            <p:nvPr/>
          </p:nvSpPr>
          <p:spPr bwMode="auto">
            <a:xfrm>
              <a:off x="892" y="1391"/>
              <a:ext cx="15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000" b="1">
                  <a:latin typeface="Tahoma" pitchFamily="34" charset="0"/>
                </a:rPr>
                <a:t>   mov [100], ax</a:t>
              </a:r>
            </a:p>
          </p:txBody>
        </p:sp>
        <p:sp>
          <p:nvSpPr>
            <p:cNvPr id="4116" name="Rectangle 57"/>
            <p:cNvSpPr>
              <a:spLocks noChangeArrowheads="1"/>
            </p:cNvSpPr>
            <p:nvPr/>
          </p:nvSpPr>
          <p:spPr bwMode="auto">
            <a:xfrm>
              <a:off x="192" y="1440"/>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b="1"/>
                <a:t>进程</a:t>
              </a:r>
            </a:p>
          </p:txBody>
        </p:sp>
        <p:sp>
          <p:nvSpPr>
            <p:cNvPr id="4117" name="AutoShape 58"/>
            <p:cNvSpPr>
              <a:spLocks noChangeArrowheads="1"/>
            </p:cNvSpPr>
            <p:nvPr/>
          </p:nvSpPr>
          <p:spPr bwMode="auto">
            <a:xfrm>
              <a:off x="4187" y="1512"/>
              <a:ext cx="480" cy="1296"/>
            </a:xfrm>
            <a:prstGeom prst="irregularSeal2">
              <a:avLst/>
            </a:prstGeom>
            <a:solidFill>
              <a:srgbClr val="EAEAEA"/>
            </a:solidFill>
            <a:ln w="9525">
              <a:solidFill>
                <a:schemeClr val="tx1"/>
              </a:solidFill>
              <a:miter lim="800000"/>
              <a:headEnd/>
              <a:tailEnd/>
            </a:ln>
          </p:spPr>
          <p:txBody>
            <a:bodyPr wrap="none" anchor="ctr"/>
            <a:lstStyle/>
            <a:p>
              <a:pPr eaLnBrk="1" hangingPunct="1"/>
              <a:endParaRPr lang="zh-CN" altLang="en-US"/>
            </a:p>
          </p:txBody>
        </p:sp>
        <p:sp>
          <p:nvSpPr>
            <p:cNvPr id="4118" name="Rectangle 59"/>
            <p:cNvSpPr>
              <a:spLocks noChangeArrowheads="1"/>
            </p:cNvSpPr>
            <p:nvPr/>
          </p:nvSpPr>
          <p:spPr bwMode="auto">
            <a:xfrm>
              <a:off x="4104" y="1264"/>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a:t>映射表</a:t>
              </a:r>
            </a:p>
          </p:txBody>
        </p:sp>
        <p:sp>
          <p:nvSpPr>
            <p:cNvPr id="4119" name="Freeform 60"/>
            <p:cNvSpPr>
              <a:spLocks/>
            </p:cNvSpPr>
            <p:nvPr/>
          </p:nvSpPr>
          <p:spPr bwMode="auto">
            <a:xfrm>
              <a:off x="1564" y="1632"/>
              <a:ext cx="96" cy="480"/>
            </a:xfrm>
            <a:custGeom>
              <a:avLst/>
              <a:gdLst>
                <a:gd name="T0" fmla="*/ 30 w 104"/>
                <a:gd name="T1" fmla="*/ 0 h 192"/>
                <a:gd name="T2" fmla="*/ 60 w 104"/>
                <a:gd name="T3" fmla="*/ 11720 h 192"/>
                <a:gd name="T4" fmla="*/ 0 w 104"/>
                <a:gd name="T5" fmla="*/ 23438 h 192"/>
                <a:gd name="T6" fmla="*/ 60 w 104"/>
                <a:gd name="T7" fmla="*/ 35158 h 192"/>
                <a:gd name="T8" fmla="*/ 0 w 104"/>
                <a:gd name="T9" fmla="*/ 46875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20" name="Rectangle 61"/>
            <p:cNvSpPr>
              <a:spLocks noChangeArrowheads="1"/>
            </p:cNvSpPr>
            <p:nvPr/>
          </p:nvSpPr>
          <p:spPr bwMode="auto">
            <a:xfrm>
              <a:off x="2431" y="1345"/>
              <a:ext cx="1440" cy="1199"/>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p>
          </p:txBody>
        </p:sp>
        <p:sp>
          <p:nvSpPr>
            <p:cNvPr id="4121" name="Text Box 62"/>
            <p:cNvSpPr txBox="1">
              <a:spLocks noChangeArrowheads="1"/>
            </p:cNvSpPr>
            <p:nvPr/>
          </p:nvSpPr>
          <p:spPr bwMode="auto">
            <a:xfrm>
              <a:off x="2431" y="1381"/>
              <a:ext cx="15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000" b="1">
                  <a:latin typeface="Tahoma" pitchFamily="34" charset="0"/>
                </a:rPr>
                <a:t>   mov [100], ax</a:t>
              </a:r>
            </a:p>
          </p:txBody>
        </p:sp>
        <p:sp>
          <p:nvSpPr>
            <p:cNvPr id="4122" name="Freeform 63"/>
            <p:cNvSpPr>
              <a:spLocks/>
            </p:cNvSpPr>
            <p:nvPr/>
          </p:nvSpPr>
          <p:spPr bwMode="auto">
            <a:xfrm>
              <a:off x="3103" y="1632"/>
              <a:ext cx="96" cy="480"/>
            </a:xfrm>
            <a:custGeom>
              <a:avLst/>
              <a:gdLst>
                <a:gd name="T0" fmla="*/ 30 w 104"/>
                <a:gd name="T1" fmla="*/ 0 h 192"/>
                <a:gd name="T2" fmla="*/ 60 w 104"/>
                <a:gd name="T3" fmla="*/ 11720 h 192"/>
                <a:gd name="T4" fmla="*/ 0 w 104"/>
                <a:gd name="T5" fmla="*/ 23438 h 192"/>
                <a:gd name="T6" fmla="*/ 60 w 104"/>
                <a:gd name="T7" fmla="*/ 35158 h 192"/>
                <a:gd name="T8" fmla="*/ 0 w 104"/>
                <a:gd name="T9" fmla="*/ 46875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23" name="Rectangle 64"/>
            <p:cNvSpPr>
              <a:spLocks noChangeArrowheads="1"/>
            </p:cNvSpPr>
            <p:nvPr/>
          </p:nvSpPr>
          <p:spPr bwMode="auto">
            <a:xfrm>
              <a:off x="892" y="2208"/>
              <a:ext cx="1440" cy="346"/>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p>
          </p:txBody>
        </p:sp>
        <p:sp>
          <p:nvSpPr>
            <p:cNvPr id="4124" name="Text Box 65"/>
            <p:cNvSpPr txBox="1">
              <a:spLocks noChangeArrowheads="1"/>
            </p:cNvSpPr>
            <p:nvPr/>
          </p:nvSpPr>
          <p:spPr bwMode="auto">
            <a:xfrm>
              <a:off x="988" y="2256"/>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000" b="1">
                  <a:latin typeface="Tahoma" pitchFamily="34" charset="0"/>
                </a:rPr>
                <a:t>   </a:t>
              </a:r>
              <a:r>
                <a:rPr lang="zh-CN" altLang="en-US" sz="2000" b="1">
                  <a:latin typeface="Tahoma" pitchFamily="34" charset="0"/>
                </a:rPr>
                <a:t>寄存器映像</a:t>
              </a:r>
            </a:p>
          </p:txBody>
        </p:sp>
        <p:sp>
          <p:nvSpPr>
            <p:cNvPr id="4125" name="Rectangle 66"/>
            <p:cNvSpPr>
              <a:spLocks noChangeArrowheads="1"/>
            </p:cNvSpPr>
            <p:nvPr/>
          </p:nvSpPr>
          <p:spPr bwMode="auto">
            <a:xfrm>
              <a:off x="2430" y="2208"/>
              <a:ext cx="1440" cy="346"/>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p>
          </p:txBody>
        </p:sp>
        <p:sp>
          <p:nvSpPr>
            <p:cNvPr id="4126" name="Text Box 67"/>
            <p:cNvSpPr txBox="1">
              <a:spLocks noChangeArrowheads="1"/>
            </p:cNvSpPr>
            <p:nvPr/>
          </p:nvSpPr>
          <p:spPr bwMode="auto">
            <a:xfrm>
              <a:off x="2524" y="2256"/>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000" b="1">
                  <a:latin typeface="Tahoma" pitchFamily="34" charset="0"/>
                </a:rPr>
                <a:t>   </a:t>
              </a:r>
              <a:r>
                <a:rPr lang="zh-CN" altLang="en-US" sz="2000" b="1">
                  <a:latin typeface="Tahoma" pitchFamily="34" charset="0"/>
                </a:rPr>
                <a:t>寄存器映像</a:t>
              </a:r>
            </a:p>
          </p:txBody>
        </p:sp>
        <p:sp>
          <p:nvSpPr>
            <p:cNvPr id="4127" name="Rectangle 68"/>
            <p:cNvSpPr>
              <a:spLocks noChangeArrowheads="1"/>
            </p:cNvSpPr>
            <p:nvPr/>
          </p:nvSpPr>
          <p:spPr bwMode="auto">
            <a:xfrm>
              <a:off x="768" y="2678"/>
              <a:ext cx="3216" cy="346"/>
            </a:xfrm>
            <a:prstGeom prst="rect">
              <a:avLst/>
            </a:prstGeom>
            <a:solidFill>
              <a:schemeClr val="bg1"/>
            </a:solidFill>
            <a:ln w="9525">
              <a:solidFill>
                <a:srgbClr val="000066"/>
              </a:solidFill>
              <a:miter lim="800000"/>
              <a:headEnd/>
              <a:tailEnd/>
            </a:ln>
          </p:spPr>
          <p:txBody>
            <a:bodyPr wrap="none" anchor="ctr"/>
            <a:lstStyle/>
            <a:p>
              <a:pPr eaLnBrk="1" hangingPunct="1"/>
              <a:endParaRPr lang="zh-CN" altLang="en-US"/>
            </a:p>
          </p:txBody>
        </p:sp>
        <p:sp>
          <p:nvSpPr>
            <p:cNvPr id="4128" name="Text Box 69"/>
            <p:cNvSpPr txBox="1">
              <a:spLocks noChangeArrowheads="1"/>
            </p:cNvSpPr>
            <p:nvPr/>
          </p:nvSpPr>
          <p:spPr bwMode="auto">
            <a:xfrm>
              <a:off x="864" y="2726"/>
              <a:ext cx="30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000" b="1">
                  <a:latin typeface="Tahoma" pitchFamily="34" charset="0"/>
                </a:rPr>
                <a:t>进程代码、进程数据、进程资源</a:t>
              </a:r>
            </a:p>
          </p:txBody>
        </p:sp>
        <p:sp>
          <p:nvSpPr>
            <p:cNvPr id="4129" name="Line 70"/>
            <p:cNvSpPr>
              <a:spLocks noChangeShapeType="1"/>
            </p:cNvSpPr>
            <p:nvPr/>
          </p:nvSpPr>
          <p:spPr bwMode="auto">
            <a:xfrm flipV="1">
              <a:off x="3840" y="2112"/>
              <a:ext cx="555" cy="72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80"/>
          <p:cNvGrpSpPr>
            <a:grpSpLocks/>
          </p:cNvGrpSpPr>
          <p:nvPr/>
        </p:nvGrpSpPr>
        <p:grpSpPr bwMode="auto">
          <a:xfrm>
            <a:off x="3504744" y="1779588"/>
            <a:ext cx="4419025" cy="1371600"/>
            <a:chOff x="2256" y="1200"/>
            <a:chExt cx="2784" cy="864"/>
          </a:xfrm>
        </p:grpSpPr>
        <p:sp>
          <p:nvSpPr>
            <p:cNvPr id="4110" name="Line 71"/>
            <p:cNvSpPr>
              <a:spLocks noChangeShapeType="1"/>
            </p:cNvSpPr>
            <p:nvPr/>
          </p:nvSpPr>
          <p:spPr bwMode="auto">
            <a:xfrm flipH="1">
              <a:off x="2256" y="1440"/>
              <a:ext cx="2112" cy="62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1" name="Line 72"/>
            <p:cNvSpPr>
              <a:spLocks noChangeShapeType="1"/>
            </p:cNvSpPr>
            <p:nvPr/>
          </p:nvSpPr>
          <p:spPr bwMode="auto">
            <a:xfrm flipH="1">
              <a:off x="3792" y="1440"/>
              <a:ext cx="576" cy="624"/>
            </a:xfrm>
            <a:prstGeom prst="line">
              <a:avLst/>
            </a:prstGeom>
            <a:noFill/>
            <a:ln w="28575">
              <a:solidFill>
                <a:srgbClr val="FF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2" name="Rectangle 73"/>
            <p:cNvSpPr>
              <a:spLocks noChangeArrowheads="1"/>
            </p:cNvSpPr>
            <p:nvPr/>
          </p:nvSpPr>
          <p:spPr bwMode="auto">
            <a:xfrm>
              <a:off x="4416" y="120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a:solidFill>
                    <a:srgbClr val="FF0000"/>
                  </a:solidFill>
                </a:rPr>
                <a:t>线程</a:t>
              </a:r>
            </a:p>
          </p:txBody>
        </p:sp>
      </p:grpSp>
      <p:grpSp>
        <p:nvGrpSpPr>
          <p:cNvPr id="6" name="Group 79"/>
          <p:cNvGrpSpPr>
            <a:grpSpLocks/>
          </p:cNvGrpSpPr>
          <p:nvPr/>
        </p:nvGrpSpPr>
        <p:grpSpPr bwMode="auto">
          <a:xfrm>
            <a:off x="7611073" y="1490664"/>
            <a:ext cx="4465056" cy="1127125"/>
            <a:chOff x="571" y="3744"/>
            <a:chExt cx="2813" cy="710"/>
          </a:xfrm>
        </p:grpSpPr>
        <p:sp>
          <p:nvSpPr>
            <p:cNvPr id="4108" name="Rectangle 76"/>
            <p:cNvSpPr>
              <a:spLocks noChangeArrowheads="1"/>
            </p:cNvSpPr>
            <p:nvPr/>
          </p:nvSpPr>
          <p:spPr bwMode="auto">
            <a:xfrm>
              <a:off x="571" y="3744"/>
              <a:ext cx="2813"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1" hangingPunct="1">
                <a:lnSpc>
                  <a:spcPct val="140000"/>
                </a:lnSpc>
              </a:pPr>
              <a:r>
                <a:rPr lang="zh-CN" altLang="en-US" sz="2400" b="1" dirty="0">
                  <a:solidFill>
                    <a:srgbClr val="FF0000"/>
                  </a:solidFill>
                  <a:latin typeface="宋体" panose="02010600030101010101" pitchFamily="2" charset="-122"/>
                  <a:ea typeface="宋体" panose="02010600030101010101" pitchFamily="2" charset="-122"/>
                </a:rPr>
                <a:t>线程</a:t>
              </a:r>
              <a:r>
                <a:rPr lang="en-US" altLang="zh-CN" sz="2400" b="1" dirty="0">
                  <a:solidFill>
                    <a:srgbClr val="FF0000"/>
                  </a:solidFill>
                  <a:latin typeface="宋体" panose="02010600030101010101" pitchFamily="2" charset="-122"/>
                  <a:ea typeface="宋体" panose="02010600030101010101" pitchFamily="2" charset="-122"/>
                </a:rPr>
                <a:t>: </a:t>
              </a:r>
              <a:r>
                <a:rPr lang="zh-CN" altLang="en-US" sz="2400" b="1" dirty="0">
                  <a:solidFill>
                    <a:srgbClr val="FF0000"/>
                  </a:solidFill>
                  <a:latin typeface="宋体" panose="02010600030101010101" pitchFamily="2" charset="-122"/>
                  <a:ea typeface="宋体" panose="02010600030101010101" pitchFamily="2" charset="-122"/>
                </a:rPr>
                <a:t>保留了并发的优点，避免了进程切换代价</a:t>
              </a:r>
            </a:p>
          </p:txBody>
        </p:sp>
        <p:pic>
          <p:nvPicPr>
            <p:cNvPr id="4109" name="Picture 7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389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oup 79"/>
          <p:cNvGrpSpPr>
            <a:grpSpLocks/>
          </p:cNvGrpSpPr>
          <p:nvPr/>
        </p:nvGrpSpPr>
        <p:grpSpPr bwMode="auto">
          <a:xfrm>
            <a:off x="7619008" y="2911476"/>
            <a:ext cx="4465057" cy="1127125"/>
            <a:chOff x="571" y="3744"/>
            <a:chExt cx="2813" cy="710"/>
          </a:xfrm>
        </p:grpSpPr>
        <p:sp>
          <p:nvSpPr>
            <p:cNvPr id="4106" name="Rectangle 76"/>
            <p:cNvSpPr>
              <a:spLocks noChangeArrowheads="1"/>
            </p:cNvSpPr>
            <p:nvPr/>
          </p:nvSpPr>
          <p:spPr bwMode="auto">
            <a:xfrm>
              <a:off x="571" y="3744"/>
              <a:ext cx="2813"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1" hangingPunct="1">
                <a:lnSpc>
                  <a:spcPct val="140000"/>
                </a:lnSpc>
              </a:pPr>
              <a:r>
                <a:rPr lang="zh-CN" altLang="en-US" sz="2400" b="1" dirty="0">
                  <a:solidFill>
                    <a:srgbClr val="FF0000"/>
                  </a:solidFill>
                  <a:latin typeface="宋体" panose="02010600030101010101" pitchFamily="2" charset="-122"/>
                  <a:ea typeface="宋体" panose="02010600030101010101" pitchFamily="2" charset="-122"/>
                </a:rPr>
                <a:t>实质就是映射</a:t>
              </a:r>
              <a:r>
                <a:rPr lang="zh-CN" altLang="en-US" sz="2400" b="1" dirty="0" smtClean="0">
                  <a:solidFill>
                    <a:srgbClr val="FF0000"/>
                  </a:solidFill>
                  <a:latin typeface="宋体" panose="02010600030101010101" pitchFamily="2" charset="-122"/>
                  <a:ea typeface="宋体" panose="02010600030101010101" pitchFamily="2" charset="-122"/>
                </a:rPr>
                <a:t>表</a:t>
              </a:r>
              <a:r>
                <a:rPr lang="zh-CN" altLang="en-US" sz="2400" b="1" dirty="0">
                  <a:solidFill>
                    <a:srgbClr val="FF0000"/>
                  </a:solidFill>
                  <a:latin typeface="宋体" panose="02010600030101010101" pitchFamily="2" charset="-122"/>
                  <a:ea typeface="宋体" panose="02010600030101010101" pitchFamily="2" charset="-122"/>
                </a:rPr>
                <a:t>资源</a:t>
              </a:r>
              <a:r>
                <a:rPr lang="zh-CN" altLang="en-US" sz="2400" b="1" dirty="0" smtClean="0">
                  <a:solidFill>
                    <a:srgbClr val="FF0000"/>
                  </a:solidFill>
                  <a:latin typeface="宋体" panose="02010600030101010101" pitchFamily="2" charset="-122"/>
                  <a:ea typeface="宋体" panose="02010600030101010101" pitchFamily="2" charset="-122"/>
                </a:rPr>
                <a:t>不变</a:t>
              </a:r>
              <a:r>
                <a:rPr lang="zh-CN" altLang="en-US" sz="2400" b="1" dirty="0">
                  <a:solidFill>
                    <a:srgbClr val="FF0000"/>
                  </a:solidFill>
                  <a:latin typeface="宋体" panose="02010600030101010101" pitchFamily="2" charset="-122"/>
                  <a:ea typeface="宋体" panose="02010600030101010101" pitchFamily="2" charset="-122"/>
                </a:rPr>
                <a:t>而</a:t>
              </a:r>
              <a:r>
                <a:rPr lang="en-US" altLang="zh-CN" sz="2400" b="1" dirty="0">
                  <a:solidFill>
                    <a:srgbClr val="FF0000"/>
                  </a:solidFill>
                  <a:latin typeface="宋体" panose="02010600030101010101" pitchFamily="2" charset="-122"/>
                  <a:ea typeface="宋体" panose="02010600030101010101" pitchFamily="2" charset="-122"/>
                </a:rPr>
                <a:t>PC</a:t>
              </a:r>
              <a:r>
                <a:rPr lang="zh-CN" altLang="en-US" sz="2400" b="1" dirty="0" smtClean="0">
                  <a:solidFill>
                    <a:srgbClr val="FF0000"/>
                  </a:solidFill>
                  <a:latin typeface="宋体" panose="02010600030101010101" pitchFamily="2" charset="-122"/>
                  <a:ea typeface="宋体" panose="02010600030101010101" pitchFamily="2" charset="-122"/>
                </a:rPr>
                <a:t>指针和基本寄存器变</a:t>
              </a:r>
              <a:endParaRPr lang="zh-CN" altLang="en-US" sz="2400" b="1" dirty="0">
                <a:solidFill>
                  <a:srgbClr val="FF0000"/>
                </a:solidFill>
                <a:latin typeface="宋体" panose="02010600030101010101" pitchFamily="2" charset="-122"/>
                <a:ea typeface="宋体" panose="02010600030101010101" pitchFamily="2" charset="-122"/>
              </a:endParaRPr>
            </a:p>
          </p:txBody>
        </p:sp>
        <p:pic>
          <p:nvPicPr>
            <p:cNvPr id="4107" name="Picture 7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389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63411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3"/>
          <p:cNvSpPr>
            <a:spLocks noChangeArrowheads="1"/>
          </p:cNvSpPr>
          <p:nvPr/>
        </p:nvSpPr>
        <p:spPr bwMode="auto">
          <a:xfrm>
            <a:off x="816927" y="782638"/>
            <a:ext cx="389416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ea typeface="宋体" pitchFamily="2" charset="-122"/>
                <a:sym typeface="Symbol" pitchFamily="18" charset="2"/>
              </a:rPr>
              <a:t>什么是线程？</a:t>
            </a:r>
            <a:endParaRPr lang="zh-CN" altLang="zh-CN" sz="2400" b="1">
              <a:solidFill>
                <a:srgbClr val="FF0000"/>
              </a:solidFill>
              <a:ea typeface="宋体" pitchFamily="2" charset="-122"/>
              <a:sym typeface="Symbol" pitchFamily="18" charset="2"/>
            </a:endParaRPr>
          </a:p>
        </p:txBody>
      </p:sp>
      <p:sp>
        <p:nvSpPr>
          <p:cNvPr id="345092" name="Rectangle 4"/>
          <p:cNvSpPr>
            <a:spLocks noChangeArrowheads="1"/>
          </p:cNvSpPr>
          <p:nvPr/>
        </p:nvSpPr>
        <p:spPr bwMode="auto">
          <a:xfrm>
            <a:off x="533331" y="1354138"/>
            <a:ext cx="10340687"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20000"/>
              </a:lnSpc>
              <a:spcBef>
                <a:spcPct val="0"/>
              </a:spcBef>
              <a:buClr>
                <a:srgbClr val="008000"/>
              </a:buClr>
              <a:buFont typeface="Wingdings" pitchFamily="2" charset="2"/>
              <a:buChar char="n"/>
            </a:pPr>
            <a:r>
              <a:rPr kumimoji="0" lang="zh-CN" altLang="en-US" sz="2000" b="1" dirty="0">
                <a:solidFill>
                  <a:srgbClr val="CC0000"/>
                </a:solidFill>
                <a:latin typeface="Arial" charset="0"/>
                <a:ea typeface="宋体" pitchFamily="2" charset="-122"/>
              </a:rPr>
              <a:t>  线程：</a:t>
            </a:r>
            <a:r>
              <a:rPr kumimoji="0" lang="zh-CN" altLang="en-US" sz="2000" b="1" dirty="0">
                <a:latin typeface="Arial" charset="0"/>
                <a:ea typeface="宋体" pitchFamily="2" charset="-122"/>
              </a:rPr>
              <a:t>进程中代码执行的一个序列</a:t>
            </a:r>
          </a:p>
          <a:p>
            <a:pPr lvl="1" eaLnBrk="1" hangingPunct="1">
              <a:lnSpc>
                <a:spcPct val="120000"/>
              </a:lnSpc>
              <a:spcBef>
                <a:spcPct val="0"/>
              </a:spcBef>
              <a:buClr>
                <a:srgbClr val="008000"/>
              </a:buClr>
              <a:buFont typeface="Wingdings" pitchFamily="2" charset="2"/>
              <a:buChar char="n"/>
            </a:pPr>
            <a:r>
              <a:rPr kumimoji="0" lang="zh-CN" altLang="en-US" sz="2000" b="1" dirty="0">
                <a:latin typeface="Arial" charset="0"/>
                <a:ea typeface="宋体" pitchFamily="2" charset="-122"/>
              </a:rPr>
              <a:t>  显然，一个进程中</a:t>
            </a:r>
            <a:r>
              <a:rPr kumimoji="0" lang="zh-CN" altLang="en-US" sz="2000" b="1" dirty="0">
                <a:solidFill>
                  <a:srgbClr val="CC0000"/>
                </a:solidFill>
                <a:latin typeface="Arial" charset="0"/>
                <a:ea typeface="宋体" pitchFamily="2" charset="-122"/>
              </a:rPr>
              <a:t>至少</a:t>
            </a:r>
            <a:r>
              <a:rPr kumimoji="0" lang="zh-CN" altLang="en-US" sz="2000" b="1" dirty="0">
                <a:latin typeface="Arial" charset="0"/>
                <a:ea typeface="宋体" pitchFamily="2" charset="-122"/>
              </a:rPr>
              <a:t>存在一个线程</a:t>
            </a:r>
          </a:p>
          <a:p>
            <a:pPr lvl="1" eaLnBrk="1" hangingPunct="1">
              <a:lnSpc>
                <a:spcPct val="120000"/>
              </a:lnSpc>
              <a:spcBef>
                <a:spcPct val="0"/>
              </a:spcBef>
              <a:buClr>
                <a:srgbClr val="008000"/>
              </a:buClr>
              <a:buFont typeface="Wingdings" pitchFamily="2" charset="2"/>
              <a:buChar char="n"/>
            </a:pPr>
            <a:r>
              <a:rPr kumimoji="0" lang="zh-CN" altLang="en-US" sz="2000" b="1" dirty="0">
                <a:latin typeface="Arial" charset="0"/>
                <a:ea typeface="宋体" pitchFamily="2" charset="-122"/>
              </a:rPr>
              <a:t>  从一个程序的逻辑功能角度，可以将其划分成</a:t>
            </a:r>
            <a:r>
              <a:rPr kumimoji="0" lang="en-US" altLang="zh-CN" sz="2000" b="1" dirty="0">
                <a:solidFill>
                  <a:srgbClr val="CC0000"/>
                </a:solidFill>
                <a:latin typeface="Arial" charset="0"/>
                <a:ea typeface="宋体" pitchFamily="2" charset="-122"/>
              </a:rPr>
              <a:t>n</a:t>
            </a:r>
            <a:r>
              <a:rPr kumimoji="0" lang="zh-CN" altLang="en-US" sz="2000" b="1" dirty="0">
                <a:solidFill>
                  <a:srgbClr val="CC0000"/>
                </a:solidFill>
                <a:latin typeface="Arial" charset="0"/>
                <a:ea typeface="宋体" pitchFamily="2" charset="-122"/>
              </a:rPr>
              <a:t>个执行序列</a:t>
            </a:r>
            <a:r>
              <a:rPr kumimoji="0" lang="zh-CN" altLang="en-US" sz="2000" b="1" dirty="0">
                <a:latin typeface="Arial" charset="0"/>
                <a:ea typeface="宋体" pitchFamily="2" charset="-122"/>
              </a:rPr>
              <a:t/>
            </a:r>
            <a:br>
              <a:rPr kumimoji="0" lang="zh-CN" altLang="en-US" sz="2000" b="1" dirty="0">
                <a:latin typeface="Arial" charset="0"/>
                <a:ea typeface="宋体" pitchFamily="2" charset="-122"/>
              </a:rPr>
            </a:br>
            <a:r>
              <a:rPr kumimoji="0" lang="zh-CN" altLang="en-US" sz="2000" b="1" dirty="0">
                <a:latin typeface="Arial" charset="0"/>
                <a:ea typeface="宋体" pitchFamily="2" charset="-122"/>
              </a:rPr>
              <a:t>    这些序列可以独立，可以有一定的关联关系</a:t>
            </a:r>
          </a:p>
          <a:p>
            <a:pPr lvl="1" eaLnBrk="1" hangingPunct="1">
              <a:lnSpc>
                <a:spcPct val="120000"/>
              </a:lnSpc>
              <a:spcBef>
                <a:spcPct val="0"/>
              </a:spcBef>
              <a:buClr>
                <a:srgbClr val="008000"/>
              </a:buClr>
              <a:buFont typeface="Wingdings" pitchFamily="2" charset="2"/>
              <a:buChar char="n"/>
            </a:pPr>
            <a:r>
              <a:rPr kumimoji="0" lang="zh-CN" altLang="en-US" sz="2000" b="1" dirty="0">
                <a:latin typeface="Arial" charset="0"/>
                <a:ea typeface="宋体" pitchFamily="2" charset="-122"/>
              </a:rPr>
              <a:t>  在一个进程的生命周期中，可以创建</a:t>
            </a:r>
            <a:r>
              <a:rPr kumimoji="0" lang="en-US" altLang="zh-CN" sz="2000" b="1" dirty="0">
                <a:latin typeface="Arial" charset="0"/>
                <a:ea typeface="宋体" pitchFamily="2" charset="-122"/>
              </a:rPr>
              <a:t>n</a:t>
            </a:r>
            <a:r>
              <a:rPr kumimoji="0" lang="zh-CN" altLang="en-US" sz="2000" b="1" dirty="0">
                <a:latin typeface="Arial" charset="0"/>
                <a:ea typeface="宋体" pitchFamily="2" charset="-122"/>
              </a:rPr>
              <a:t>个线程</a:t>
            </a:r>
          </a:p>
          <a:p>
            <a:pPr lvl="1" eaLnBrk="1" hangingPunct="1">
              <a:lnSpc>
                <a:spcPct val="120000"/>
              </a:lnSpc>
              <a:spcBef>
                <a:spcPct val="0"/>
              </a:spcBef>
              <a:buClr>
                <a:srgbClr val="008000"/>
              </a:buClr>
              <a:buFont typeface="Wingdings" pitchFamily="2" charset="2"/>
              <a:buChar char="n"/>
            </a:pPr>
            <a:r>
              <a:rPr kumimoji="0" lang="zh-CN" altLang="en-US" sz="2000" b="1" dirty="0">
                <a:latin typeface="Arial" charset="0"/>
                <a:ea typeface="宋体" pitchFamily="2" charset="-122"/>
              </a:rPr>
              <a:t>  线程是使用</a:t>
            </a:r>
            <a:r>
              <a:rPr kumimoji="0" lang="en-US" altLang="zh-CN" sz="2000" b="1" dirty="0">
                <a:latin typeface="Arial" charset="0"/>
                <a:ea typeface="宋体" pitchFamily="2" charset="-122"/>
              </a:rPr>
              <a:t>CPU</a:t>
            </a:r>
            <a:r>
              <a:rPr kumimoji="0" lang="zh-CN" altLang="en-US" sz="2000" b="1" dirty="0">
                <a:latin typeface="Arial" charset="0"/>
                <a:ea typeface="宋体" pitchFamily="2" charset="-122"/>
              </a:rPr>
              <a:t>的基本单元，由</a:t>
            </a:r>
            <a:r>
              <a:rPr kumimoji="0" lang="zh-CN" altLang="en-US" sz="2000" b="1" dirty="0">
                <a:solidFill>
                  <a:srgbClr val="CC0000"/>
                </a:solidFill>
                <a:latin typeface="Arial" charset="0"/>
                <a:ea typeface="宋体" pitchFamily="2" charset="-122"/>
              </a:rPr>
              <a:t>线程</a:t>
            </a:r>
            <a:r>
              <a:rPr kumimoji="0" lang="en-US" altLang="zh-CN" sz="2000" b="1" dirty="0">
                <a:solidFill>
                  <a:srgbClr val="CC0000"/>
                </a:solidFill>
                <a:latin typeface="Arial" charset="0"/>
                <a:ea typeface="宋体" pitchFamily="2" charset="-122"/>
              </a:rPr>
              <a:t>ID</a:t>
            </a:r>
            <a:r>
              <a:rPr kumimoji="0" lang="zh-CN" altLang="en-US" sz="2000" b="1" dirty="0">
                <a:latin typeface="Arial" charset="0"/>
                <a:ea typeface="宋体" pitchFamily="2" charset="-122"/>
              </a:rPr>
              <a:t>、</a:t>
            </a:r>
            <a:r>
              <a:rPr kumimoji="0" lang="zh-CN" altLang="en-US" sz="2000" b="1" dirty="0">
                <a:solidFill>
                  <a:srgbClr val="CC0000"/>
                </a:solidFill>
                <a:latin typeface="Arial" charset="0"/>
                <a:ea typeface="宋体" pitchFamily="2" charset="-122"/>
              </a:rPr>
              <a:t>程序计数器</a:t>
            </a:r>
            <a:r>
              <a:rPr kumimoji="0" lang="en-US" altLang="zh-CN" sz="2000" b="1" dirty="0">
                <a:solidFill>
                  <a:srgbClr val="CC0000"/>
                </a:solidFill>
                <a:latin typeface="Arial" charset="0"/>
                <a:ea typeface="宋体" pitchFamily="2" charset="-122"/>
              </a:rPr>
              <a:t>PC</a:t>
            </a:r>
            <a:r>
              <a:rPr kumimoji="0" lang="zh-CN" altLang="en-US" sz="2000" b="1" dirty="0">
                <a:latin typeface="Arial" charset="0"/>
                <a:ea typeface="宋体" pitchFamily="2" charset="-122"/>
              </a:rPr>
              <a:t>、</a:t>
            </a:r>
            <a:br>
              <a:rPr kumimoji="0" lang="zh-CN" altLang="en-US" sz="2000" b="1" dirty="0">
                <a:latin typeface="Arial" charset="0"/>
                <a:ea typeface="宋体" pitchFamily="2" charset="-122"/>
              </a:rPr>
            </a:br>
            <a:r>
              <a:rPr kumimoji="0" lang="zh-CN" altLang="en-US" sz="2000" b="1" dirty="0">
                <a:latin typeface="Arial" charset="0"/>
                <a:ea typeface="宋体" pitchFamily="2" charset="-122"/>
              </a:rPr>
              <a:t>    </a:t>
            </a:r>
            <a:r>
              <a:rPr kumimoji="0" lang="zh-CN" altLang="en-US" sz="2000" b="1" dirty="0">
                <a:solidFill>
                  <a:srgbClr val="CC0000"/>
                </a:solidFill>
                <a:latin typeface="Arial" charset="0"/>
                <a:ea typeface="宋体" pitchFamily="2" charset="-122"/>
              </a:rPr>
              <a:t>寄存器组</a:t>
            </a:r>
            <a:r>
              <a:rPr kumimoji="0" lang="zh-CN" altLang="en-US" sz="2000" b="1" dirty="0">
                <a:latin typeface="Arial" charset="0"/>
                <a:ea typeface="宋体" pitchFamily="2" charset="-122"/>
              </a:rPr>
              <a:t>和</a:t>
            </a:r>
            <a:r>
              <a:rPr kumimoji="0" lang="zh-CN" altLang="en-US" sz="2000" b="1" dirty="0">
                <a:solidFill>
                  <a:srgbClr val="CC0000"/>
                </a:solidFill>
                <a:latin typeface="Arial" charset="0"/>
                <a:ea typeface="宋体" pitchFamily="2" charset="-122"/>
              </a:rPr>
              <a:t>栈</a:t>
            </a:r>
            <a:r>
              <a:rPr kumimoji="0" lang="zh-CN" altLang="en-US" sz="2000" b="1" dirty="0">
                <a:latin typeface="Arial" charset="0"/>
                <a:ea typeface="宋体" pitchFamily="2" charset="-122"/>
              </a:rPr>
              <a:t>构成</a:t>
            </a:r>
            <a:endParaRPr kumimoji="0" lang="zh-CN" altLang="en-US" sz="2000" b="1" dirty="0">
              <a:solidFill>
                <a:srgbClr val="FF0000"/>
              </a:solidFill>
              <a:latin typeface="Arial" charset="0"/>
              <a:ea typeface="宋体" pitchFamily="2" charset="-122"/>
            </a:endParaRPr>
          </a:p>
        </p:txBody>
      </p:sp>
      <p:sp>
        <p:nvSpPr>
          <p:cNvPr id="8196"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4.1 </a:t>
            </a:r>
            <a:r>
              <a:rPr kumimoji="0" lang="zh-CN" altLang="en-US" sz="3200" b="1">
                <a:solidFill>
                  <a:srgbClr val="006699"/>
                </a:solidFill>
                <a:latin typeface="黑体" pitchFamily="2" charset="-122"/>
                <a:ea typeface="黑体" pitchFamily="2" charset="-122"/>
              </a:rPr>
              <a:t>线程的概念</a:t>
            </a:r>
          </a:p>
        </p:txBody>
      </p:sp>
      <p:sp>
        <p:nvSpPr>
          <p:cNvPr id="8197" name="Rectangle 7"/>
          <p:cNvSpPr>
            <a:spLocks noGrp="1" noChangeArrowheads="1"/>
          </p:cNvSpPr>
          <p:nvPr>
            <p:ph type="title"/>
          </p:nvPr>
        </p:nvSpPr>
        <p:spPr/>
        <p:txBody>
          <a:bodyPr/>
          <a:lstStyle/>
          <a:p>
            <a:endParaRPr lang="zh-CN" altLang="en-US" smtClean="0">
              <a:ea typeface="ＭＳ Ｐゴシック" pitchFamily="34" charset="-128"/>
            </a:endParaRPr>
          </a:p>
        </p:txBody>
      </p:sp>
      <p:grpSp>
        <p:nvGrpSpPr>
          <p:cNvPr id="345154" name="Group 66"/>
          <p:cNvGrpSpPr>
            <a:grpSpLocks/>
          </p:cNvGrpSpPr>
          <p:nvPr/>
        </p:nvGrpSpPr>
        <p:grpSpPr bwMode="auto">
          <a:xfrm>
            <a:off x="2780939" y="4059238"/>
            <a:ext cx="3676176" cy="2538413"/>
            <a:chOff x="1314" y="2557"/>
            <a:chExt cx="1737" cy="1599"/>
          </a:xfrm>
        </p:grpSpPr>
        <p:grpSp>
          <p:nvGrpSpPr>
            <p:cNvPr id="8225" name="Group 48"/>
            <p:cNvGrpSpPr>
              <a:grpSpLocks/>
            </p:cNvGrpSpPr>
            <p:nvPr/>
          </p:nvGrpSpPr>
          <p:grpSpPr bwMode="auto">
            <a:xfrm>
              <a:off x="1429" y="2557"/>
              <a:ext cx="1622" cy="1479"/>
              <a:chOff x="3960" y="5028"/>
              <a:chExt cx="4048" cy="3690"/>
            </a:xfrm>
          </p:grpSpPr>
          <p:grpSp>
            <p:nvGrpSpPr>
              <p:cNvPr id="8227" name="Group 49"/>
              <p:cNvGrpSpPr>
                <a:grpSpLocks/>
              </p:cNvGrpSpPr>
              <p:nvPr/>
            </p:nvGrpSpPr>
            <p:grpSpPr bwMode="auto">
              <a:xfrm>
                <a:off x="3960" y="5028"/>
                <a:ext cx="1800" cy="933"/>
                <a:chOff x="3960" y="5028"/>
                <a:chExt cx="1800" cy="933"/>
              </a:xfrm>
            </p:grpSpPr>
            <p:sp>
              <p:nvSpPr>
                <p:cNvPr id="8238" name="Rectangle 50"/>
                <p:cNvSpPr>
                  <a:spLocks noChangeArrowheads="1"/>
                </p:cNvSpPr>
                <p:nvPr/>
              </p:nvSpPr>
              <p:spPr bwMode="auto">
                <a:xfrm>
                  <a:off x="3960" y="5028"/>
                  <a:ext cx="1800" cy="933"/>
                </a:xfrm>
                <a:prstGeom prst="rect">
                  <a:avLst/>
                </a:prstGeom>
                <a:solidFill>
                  <a:srgbClr val="3366FF">
                    <a:alpha val="47058"/>
                  </a:srgbClr>
                </a:solid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8239" name="Rectangle 51"/>
                <p:cNvSpPr>
                  <a:spLocks noChangeArrowheads="1"/>
                </p:cNvSpPr>
                <p:nvPr/>
              </p:nvSpPr>
              <p:spPr bwMode="auto">
                <a:xfrm>
                  <a:off x="4102" y="5112"/>
                  <a:ext cx="62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latin typeface="Times New Roman" pitchFamily="18" charset="0"/>
                      <a:ea typeface="宋体" pitchFamily="2" charset="-122"/>
                    </a:rPr>
                    <a:t>代码</a:t>
                  </a:r>
                  <a:endParaRPr kumimoji="0" lang="zh-CN" altLang="en-US">
                    <a:latin typeface="Verdana" pitchFamily="34" charset="0"/>
                    <a:ea typeface="宋体" pitchFamily="2" charset="-122"/>
                  </a:endParaRPr>
                </a:p>
              </p:txBody>
            </p:sp>
            <p:sp>
              <p:nvSpPr>
                <p:cNvPr id="8240" name="Rectangle 52"/>
                <p:cNvSpPr>
                  <a:spLocks noChangeArrowheads="1"/>
                </p:cNvSpPr>
                <p:nvPr/>
              </p:nvSpPr>
              <p:spPr bwMode="auto">
                <a:xfrm>
                  <a:off x="4904" y="5112"/>
                  <a:ext cx="718"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latin typeface="Times New Roman" pitchFamily="18" charset="0"/>
                      <a:ea typeface="宋体" pitchFamily="2" charset="-122"/>
                    </a:rPr>
                    <a:t>数据</a:t>
                  </a:r>
                  <a:endParaRPr kumimoji="0" lang="zh-CN" altLang="en-US">
                    <a:latin typeface="Verdana" pitchFamily="34" charset="0"/>
                    <a:ea typeface="宋体" pitchFamily="2" charset="-122"/>
                  </a:endParaRPr>
                </a:p>
              </p:txBody>
            </p:sp>
            <p:sp>
              <p:nvSpPr>
                <p:cNvPr id="8241" name="Rectangle 53"/>
                <p:cNvSpPr>
                  <a:spLocks noChangeArrowheads="1"/>
                </p:cNvSpPr>
                <p:nvPr/>
              </p:nvSpPr>
              <p:spPr bwMode="auto">
                <a:xfrm>
                  <a:off x="4222" y="5510"/>
                  <a:ext cx="1260" cy="312"/>
                </a:xfrm>
                <a:prstGeom prst="rect">
                  <a:avLst/>
                </a:prstGeom>
                <a:solidFill>
                  <a:srgbClr val="FFFFFF"/>
                </a:solidFill>
                <a:ln w="9525">
                  <a:solidFill>
                    <a:srgbClr val="000000"/>
                  </a:solidFill>
                  <a:miter lim="800000"/>
                  <a:headEnd/>
                  <a:tailEnd/>
                </a:ln>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latin typeface="Times New Roman" pitchFamily="18" charset="0"/>
                      <a:ea typeface="宋体" pitchFamily="2" charset="-122"/>
                    </a:rPr>
                    <a:t>文件等资源</a:t>
                  </a:r>
                  <a:endParaRPr kumimoji="0" lang="zh-CN" altLang="en-US">
                    <a:latin typeface="Verdana" pitchFamily="34" charset="0"/>
                    <a:ea typeface="宋体" pitchFamily="2" charset="-122"/>
                  </a:endParaRPr>
                </a:p>
              </p:txBody>
            </p:sp>
          </p:grpSp>
          <p:grpSp>
            <p:nvGrpSpPr>
              <p:cNvPr id="8228" name="Group 54"/>
              <p:cNvGrpSpPr>
                <a:grpSpLocks/>
              </p:cNvGrpSpPr>
              <p:nvPr/>
            </p:nvGrpSpPr>
            <p:grpSpPr bwMode="auto">
              <a:xfrm>
                <a:off x="3960" y="5964"/>
                <a:ext cx="1800" cy="936"/>
                <a:chOff x="3960" y="5964"/>
                <a:chExt cx="1800" cy="936"/>
              </a:xfrm>
            </p:grpSpPr>
            <p:sp>
              <p:nvSpPr>
                <p:cNvPr id="8235" name="Rectangle 55"/>
                <p:cNvSpPr>
                  <a:spLocks noChangeArrowheads="1"/>
                </p:cNvSpPr>
                <p:nvPr/>
              </p:nvSpPr>
              <p:spPr bwMode="auto">
                <a:xfrm>
                  <a:off x="3960" y="5964"/>
                  <a:ext cx="1800" cy="936"/>
                </a:xfrm>
                <a:prstGeom prst="rect">
                  <a:avLst/>
                </a:prstGeom>
                <a:solidFill>
                  <a:srgbClr val="3366FF">
                    <a:alpha val="47058"/>
                  </a:srgbClr>
                </a:solid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8236" name="Rectangle 56"/>
                <p:cNvSpPr>
                  <a:spLocks noChangeArrowheads="1"/>
                </p:cNvSpPr>
                <p:nvPr/>
              </p:nvSpPr>
              <p:spPr bwMode="auto">
                <a:xfrm>
                  <a:off x="4404" y="6050"/>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solidFill>
                        <a:srgbClr val="0000FF"/>
                      </a:solidFill>
                      <a:latin typeface="Times New Roman" pitchFamily="18" charset="0"/>
                      <a:ea typeface="宋体" pitchFamily="2" charset="-122"/>
                    </a:rPr>
                    <a:t>寄存器</a:t>
                  </a:r>
                  <a:endParaRPr kumimoji="0" lang="zh-CN" altLang="en-US">
                    <a:latin typeface="Verdana" pitchFamily="34" charset="0"/>
                    <a:ea typeface="宋体" pitchFamily="2" charset="-122"/>
                  </a:endParaRPr>
                </a:p>
              </p:txBody>
            </p:sp>
            <p:sp>
              <p:nvSpPr>
                <p:cNvPr id="8237" name="Rectangle 57"/>
                <p:cNvSpPr>
                  <a:spLocks noChangeArrowheads="1"/>
                </p:cNvSpPr>
                <p:nvPr/>
              </p:nvSpPr>
              <p:spPr bwMode="auto">
                <a:xfrm>
                  <a:off x="4404" y="6518"/>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solidFill>
                        <a:srgbClr val="0000FF"/>
                      </a:solidFill>
                      <a:latin typeface="Times New Roman" pitchFamily="18" charset="0"/>
                      <a:ea typeface="宋体" pitchFamily="2" charset="-122"/>
                    </a:rPr>
                    <a:t>栈</a:t>
                  </a:r>
                  <a:endParaRPr kumimoji="0" lang="zh-CN" altLang="en-US">
                    <a:latin typeface="Verdana" pitchFamily="34" charset="0"/>
                    <a:ea typeface="宋体" pitchFamily="2" charset="-122"/>
                  </a:endParaRPr>
                </a:p>
              </p:txBody>
            </p:sp>
          </p:grpSp>
          <p:grpSp>
            <p:nvGrpSpPr>
              <p:cNvPr id="8229" name="Group 58"/>
              <p:cNvGrpSpPr>
                <a:grpSpLocks/>
              </p:cNvGrpSpPr>
              <p:nvPr/>
            </p:nvGrpSpPr>
            <p:grpSpPr bwMode="auto">
              <a:xfrm>
                <a:off x="3960" y="6900"/>
                <a:ext cx="4048" cy="1818"/>
                <a:chOff x="3960" y="6900"/>
                <a:chExt cx="4048" cy="1818"/>
              </a:xfrm>
            </p:grpSpPr>
            <p:sp>
              <p:nvSpPr>
                <p:cNvPr id="8230" name="Freeform 59"/>
                <p:cNvSpPr>
                  <a:spLocks/>
                </p:cNvSpPr>
                <p:nvPr/>
              </p:nvSpPr>
              <p:spPr bwMode="auto">
                <a:xfrm>
                  <a:off x="4860" y="7368"/>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231" name="Group 60"/>
                <p:cNvGrpSpPr>
                  <a:grpSpLocks/>
                </p:cNvGrpSpPr>
                <p:nvPr/>
              </p:nvGrpSpPr>
              <p:grpSpPr bwMode="auto">
                <a:xfrm>
                  <a:off x="5178" y="7438"/>
                  <a:ext cx="2830" cy="1280"/>
                  <a:chOff x="7020" y="3870"/>
                  <a:chExt cx="2830" cy="1280"/>
                </a:xfrm>
              </p:grpSpPr>
              <p:sp>
                <p:nvSpPr>
                  <p:cNvPr id="8233" name="Line 61"/>
                  <p:cNvSpPr>
                    <a:spLocks noChangeShapeType="1"/>
                  </p:cNvSpPr>
                  <p:nvPr/>
                </p:nvSpPr>
                <p:spPr bwMode="auto">
                  <a:xfrm flipH="1" flipV="1">
                    <a:off x="7020" y="4092"/>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34" name="Rectangle 62"/>
                  <p:cNvSpPr>
                    <a:spLocks noChangeArrowheads="1"/>
                  </p:cNvSpPr>
                  <p:nvPr/>
                </p:nvSpPr>
                <p:spPr bwMode="auto">
                  <a:xfrm>
                    <a:off x="7630" y="3870"/>
                    <a:ext cx="108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200" b="1" dirty="0">
                        <a:solidFill>
                          <a:srgbClr val="000000"/>
                        </a:solidFill>
                        <a:latin typeface="Times New Roman" pitchFamily="18" charset="0"/>
                        <a:ea typeface="宋体" pitchFamily="2" charset="-122"/>
                      </a:rPr>
                      <a:t>线程</a:t>
                    </a:r>
                    <a:endParaRPr kumimoji="0" lang="zh-CN" altLang="en-US" dirty="0">
                      <a:latin typeface="Verdana" pitchFamily="34" charset="0"/>
                      <a:ea typeface="宋体" pitchFamily="2" charset="-122"/>
                    </a:endParaRPr>
                  </a:p>
                </p:txBody>
              </p:sp>
              <p:sp>
                <p:nvSpPr>
                  <p:cNvPr id="51" name="Line 61"/>
                  <p:cNvSpPr>
                    <a:spLocks noChangeShapeType="1"/>
                  </p:cNvSpPr>
                  <p:nvPr/>
                </p:nvSpPr>
                <p:spPr bwMode="auto">
                  <a:xfrm flipH="1" flipV="1">
                    <a:off x="7630" y="4746"/>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Rectangle 62"/>
                  <p:cNvSpPr>
                    <a:spLocks noChangeArrowheads="1"/>
                  </p:cNvSpPr>
                  <p:nvPr/>
                </p:nvSpPr>
                <p:spPr bwMode="auto">
                  <a:xfrm>
                    <a:off x="8267" y="3870"/>
                    <a:ext cx="110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600" b="1" dirty="0" smtClean="0">
                        <a:solidFill>
                          <a:srgbClr val="FF0000"/>
                        </a:solidFill>
                        <a:latin typeface="Times New Roman" pitchFamily="18" charset="0"/>
                        <a:ea typeface="宋体" pitchFamily="2" charset="-122"/>
                      </a:rPr>
                      <a:t>边框代表内存地址空间</a:t>
                    </a:r>
                    <a:endParaRPr kumimoji="0" lang="zh-CN" altLang="en-US" sz="1600" dirty="0">
                      <a:solidFill>
                        <a:srgbClr val="FF0000"/>
                      </a:solidFill>
                      <a:latin typeface="Verdana" pitchFamily="34" charset="0"/>
                      <a:ea typeface="宋体" pitchFamily="2" charset="-122"/>
                    </a:endParaRPr>
                  </a:p>
                </p:txBody>
              </p:sp>
              <p:sp>
                <p:nvSpPr>
                  <p:cNvPr id="73" name="Line 61"/>
                  <p:cNvSpPr>
                    <a:spLocks noChangeShapeType="1"/>
                  </p:cNvSpPr>
                  <p:nvPr/>
                </p:nvSpPr>
                <p:spPr bwMode="auto">
                  <a:xfrm flipV="1">
                    <a:off x="9367" y="4703"/>
                    <a:ext cx="483" cy="4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232" name="Rectangle 63"/>
                <p:cNvSpPr>
                  <a:spLocks noChangeArrowheads="1"/>
                </p:cNvSpPr>
                <p:nvPr/>
              </p:nvSpPr>
              <p:spPr bwMode="auto">
                <a:xfrm>
                  <a:off x="3960" y="6900"/>
                  <a:ext cx="1800" cy="140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grpSp>
        </p:grpSp>
        <p:sp>
          <p:nvSpPr>
            <p:cNvPr id="8226" name="Rectangle 64">
              <a:hlinkClick r:id="rId2"/>
            </p:cNvPr>
            <p:cNvSpPr>
              <a:spLocks noChangeArrowheads="1"/>
            </p:cNvSpPr>
            <p:nvPr/>
          </p:nvSpPr>
          <p:spPr bwMode="auto">
            <a:xfrm>
              <a:off x="1314" y="3946"/>
              <a:ext cx="9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69696"/>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800" b="1" dirty="0">
                  <a:latin typeface="Arial" charset="0"/>
                  <a:ea typeface="宋体" pitchFamily="2" charset="-122"/>
                </a:rPr>
                <a:t>单线程进程 </a:t>
              </a:r>
            </a:p>
          </p:txBody>
        </p:sp>
      </p:grpSp>
      <p:grpSp>
        <p:nvGrpSpPr>
          <p:cNvPr id="345155" name="Group 67"/>
          <p:cNvGrpSpPr>
            <a:grpSpLocks/>
          </p:cNvGrpSpPr>
          <p:nvPr/>
        </p:nvGrpSpPr>
        <p:grpSpPr bwMode="auto">
          <a:xfrm>
            <a:off x="6514253" y="4056063"/>
            <a:ext cx="4059238" cy="2551112"/>
            <a:chOff x="3078" y="2555"/>
            <a:chExt cx="1918" cy="1607"/>
          </a:xfrm>
        </p:grpSpPr>
        <p:grpSp>
          <p:nvGrpSpPr>
            <p:cNvPr id="8200" name="Group 24"/>
            <p:cNvGrpSpPr>
              <a:grpSpLocks/>
            </p:cNvGrpSpPr>
            <p:nvPr/>
          </p:nvGrpSpPr>
          <p:grpSpPr bwMode="auto">
            <a:xfrm>
              <a:off x="3078" y="2555"/>
              <a:ext cx="1918" cy="1311"/>
              <a:chOff x="3916" y="1437"/>
              <a:chExt cx="4794" cy="3279"/>
            </a:xfrm>
          </p:grpSpPr>
          <p:grpSp>
            <p:nvGrpSpPr>
              <p:cNvPr id="8202" name="Group 25"/>
              <p:cNvGrpSpPr>
                <a:grpSpLocks/>
              </p:cNvGrpSpPr>
              <p:nvPr/>
            </p:nvGrpSpPr>
            <p:grpSpPr bwMode="auto">
              <a:xfrm>
                <a:off x="3916" y="1437"/>
                <a:ext cx="3464" cy="624"/>
                <a:chOff x="3916" y="969"/>
                <a:chExt cx="3464" cy="624"/>
              </a:xfrm>
            </p:grpSpPr>
            <p:sp>
              <p:nvSpPr>
                <p:cNvPr id="8221" name="Rectangle 26"/>
                <p:cNvSpPr>
                  <a:spLocks noChangeArrowheads="1"/>
                </p:cNvSpPr>
                <p:nvPr/>
              </p:nvSpPr>
              <p:spPr bwMode="auto">
                <a:xfrm>
                  <a:off x="3916" y="969"/>
                  <a:ext cx="3464" cy="624"/>
                </a:xfrm>
                <a:prstGeom prst="rect">
                  <a:avLst/>
                </a:prstGeom>
                <a:solidFill>
                  <a:srgbClr val="3366FF">
                    <a:alpha val="47058"/>
                  </a:srgbClr>
                </a:solid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8222" name="Rectangle 27"/>
                <p:cNvSpPr>
                  <a:spLocks noChangeArrowheads="1"/>
                </p:cNvSpPr>
                <p:nvPr/>
              </p:nvSpPr>
              <p:spPr bwMode="auto">
                <a:xfrm>
                  <a:off x="4016" y="1128"/>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latin typeface="Times New Roman" pitchFamily="18" charset="0"/>
                      <a:ea typeface="宋体" pitchFamily="2" charset="-122"/>
                    </a:rPr>
                    <a:t>代码</a:t>
                  </a:r>
                  <a:endParaRPr kumimoji="0" lang="zh-CN" altLang="en-US">
                    <a:latin typeface="Verdana" pitchFamily="34" charset="0"/>
                    <a:ea typeface="宋体" pitchFamily="2" charset="-122"/>
                  </a:endParaRPr>
                </a:p>
              </p:txBody>
            </p:sp>
            <p:sp>
              <p:nvSpPr>
                <p:cNvPr id="8223" name="Rectangle 28"/>
                <p:cNvSpPr>
                  <a:spLocks noChangeArrowheads="1"/>
                </p:cNvSpPr>
                <p:nvPr/>
              </p:nvSpPr>
              <p:spPr bwMode="auto">
                <a:xfrm>
                  <a:off x="4998" y="1128"/>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latin typeface="Times New Roman" pitchFamily="18" charset="0"/>
                      <a:ea typeface="宋体" pitchFamily="2" charset="-122"/>
                    </a:rPr>
                    <a:t>数据</a:t>
                  </a:r>
                  <a:endParaRPr kumimoji="0" lang="zh-CN" altLang="en-US">
                    <a:latin typeface="Verdana" pitchFamily="34" charset="0"/>
                    <a:ea typeface="宋体" pitchFamily="2" charset="-122"/>
                  </a:endParaRPr>
                </a:p>
              </p:txBody>
            </p:sp>
            <p:sp>
              <p:nvSpPr>
                <p:cNvPr id="8224" name="Rectangle 29"/>
                <p:cNvSpPr>
                  <a:spLocks noChangeArrowheads="1"/>
                </p:cNvSpPr>
                <p:nvPr/>
              </p:nvSpPr>
              <p:spPr bwMode="auto">
                <a:xfrm>
                  <a:off x="5996" y="1128"/>
                  <a:ext cx="1260" cy="312"/>
                </a:xfrm>
                <a:prstGeom prst="rect">
                  <a:avLst/>
                </a:prstGeom>
                <a:solidFill>
                  <a:srgbClr val="FFFFFF"/>
                </a:solidFill>
                <a:ln w="9525">
                  <a:solidFill>
                    <a:srgbClr val="000000"/>
                  </a:solidFill>
                  <a:miter lim="800000"/>
                  <a:headEnd/>
                  <a:tailEnd/>
                </a:ln>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latin typeface="Times New Roman" pitchFamily="18" charset="0"/>
                      <a:ea typeface="宋体" pitchFamily="2" charset="-122"/>
                    </a:rPr>
                    <a:t>文件等资源</a:t>
                  </a:r>
                  <a:endParaRPr kumimoji="0" lang="zh-CN" altLang="en-US">
                    <a:latin typeface="Verdana" pitchFamily="34" charset="0"/>
                    <a:ea typeface="宋体" pitchFamily="2" charset="-122"/>
                  </a:endParaRPr>
                </a:p>
              </p:txBody>
            </p:sp>
          </p:grpSp>
          <p:grpSp>
            <p:nvGrpSpPr>
              <p:cNvPr id="8203" name="Group 30"/>
              <p:cNvGrpSpPr>
                <a:grpSpLocks/>
              </p:cNvGrpSpPr>
              <p:nvPr/>
            </p:nvGrpSpPr>
            <p:grpSpPr bwMode="auto">
              <a:xfrm>
                <a:off x="3916" y="2064"/>
                <a:ext cx="3464" cy="936"/>
                <a:chOff x="3916" y="819"/>
                <a:chExt cx="3464" cy="936"/>
              </a:xfrm>
            </p:grpSpPr>
            <p:sp>
              <p:nvSpPr>
                <p:cNvPr id="8214" name="Rectangle 31"/>
                <p:cNvSpPr>
                  <a:spLocks noChangeArrowheads="1"/>
                </p:cNvSpPr>
                <p:nvPr/>
              </p:nvSpPr>
              <p:spPr bwMode="auto">
                <a:xfrm>
                  <a:off x="3916" y="819"/>
                  <a:ext cx="3464" cy="936"/>
                </a:xfrm>
                <a:prstGeom prst="rect">
                  <a:avLst/>
                </a:prstGeom>
                <a:solidFill>
                  <a:srgbClr val="3366FF">
                    <a:alpha val="47058"/>
                  </a:srgbClr>
                </a:solid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8215" name="Rectangle 32"/>
                <p:cNvSpPr>
                  <a:spLocks noChangeArrowheads="1"/>
                </p:cNvSpPr>
                <p:nvPr/>
              </p:nvSpPr>
              <p:spPr bwMode="auto">
                <a:xfrm>
                  <a:off x="4030" y="905"/>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solidFill>
                        <a:srgbClr val="0000FF"/>
                      </a:solidFill>
                      <a:latin typeface="Times New Roman" pitchFamily="18" charset="0"/>
                      <a:ea typeface="宋体" pitchFamily="2" charset="-122"/>
                    </a:rPr>
                    <a:t>寄存器</a:t>
                  </a:r>
                  <a:endParaRPr kumimoji="0" lang="zh-CN" altLang="en-US">
                    <a:latin typeface="Verdana" pitchFamily="34" charset="0"/>
                    <a:ea typeface="宋体" pitchFamily="2" charset="-122"/>
                  </a:endParaRPr>
                </a:p>
              </p:txBody>
            </p:sp>
            <p:sp>
              <p:nvSpPr>
                <p:cNvPr id="8216" name="Rectangle 33"/>
                <p:cNvSpPr>
                  <a:spLocks noChangeArrowheads="1"/>
                </p:cNvSpPr>
                <p:nvPr/>
              </p:nvSpPr>
              <p:spPr bwMode="auto">
                <a:xfrm>
                  <a:off x="4030" y="1373"/>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solidFill>
                        <a:srgbClr val="0000FF"/>
                      </a:solidFill>
                      <a:latin typeface="Times New Roman" pitchFamily="18" charset="0"/>
                      <a:ea typeface="宋体" pitchFamily="2" charset="-122"/>
                    </a:rPr>
                    <a:t>栈</a:t>
                  </a:r>
                  <a:endParaRPr kumimoji="0" lang="zh-CN" altLang="en-US">
                    <a:latin typeface="Verdana" pitchFamily="34" charset="0"/>
                    <a:ea typeface="宋体" pitchFamily="2" charset="-122"/>
                  </a:endParaRPr>
                </a:p>
              </p:txBody>
            </p:sp>
            <p:sp>
              <p:nvSpPr>
                <p:cNvPr id="8217" name="Rectangle 34"/>
                <p:cNvSpPr>
                  <a:spLocks noChangeArrowheads="1"/>
                </p:cNvSpPr>
                <p:nvPr/>
              </p:nvSpPr>
              <p:spPr bwMode="auto">
                <a:xfrm>
                  <a:off x="5152" y="905"/>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solidFill>
                        <a:srgbClr val="0000FF"/>
                      </a:solidFill>
                      <a:latin typeface="Times New Roman" pitchFamily="18" charset="0"/>
                      <a:ea typeface="宋体" pitchFamily="2" charset="-122"/>
                    </a:rPr>
                    <a:t>寄存器</a:t>
                  </a:r>
                  <a:endParaRPr kumimoji="0" lang="zh-CN" altLang="en-US">
                    <a:latin typeface="Verdana" pitchFamily="34" charset="0"/>
                    <a:ea typeface="宋体" pitchFamily="2" charset="-122"/>
                  </a:endParaRPr>
                </a:p>
              </p:txBody>
            </p:sp>
            <p:sp>
              <p:nvSpPr>
                <p:cNvPr id="8218" name="Rectangle 35"/>
                <p:cNvSpPr>
                  <a:spLocks noChangeArrowheads="1"/>
                </p:cNvSpPr>
                <p:nvPr/>
              </p:nvSpPr>
              <p:spPr bwMode="auto">
                <a:xfrm>
                  <a:off x="5152" y="1373"/>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solidFill>
                        <a:srgbClr val="0000FF"/>
                      </a:solidFill>
                      <a:latin typeface="Times New Roman" pitchFamily="18" charset="0"/>
                      <a:ea typeface="宋体" pitchFamily="2" charset="-122"/>
                    </a:rPr>
                    <a:t>栈</a:t>
                  </a:r>
                  <a:endParaRPr kumimoji="0" lang="zh-CN" altLang="en-US">
                    <a:latin typeface="Verdana" pitchFamily="34" charset="0"/>
                    <a:ea typeface="宋体" pitchFamily="2" charset="-122"/>
                  </a:endParaRPr>
                </a:p>
              </p:txBody>
            </p:sp>
            <p:sp>
              <p:nvSpPr>
                <p:cNvPr id="8219" name="Rectangle 36"/>
                <p:cNvSpPr>
                  <a:spLocks noChangeArrowheads="1"/>
                </p:cNvSpPr>
                <p:nvPr/>
              </p:nvSpPr>
              <p:spPr bwMode="auto">
                <a:xfrm>
                  <a:off x="6300" y="905"/>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solidFill>
                        <a:srgbClr val="0000FF"/>
                      </a:solidFill>
                      <a:latin typeface="Times New Roman" pitchFamily="18" charset="0"/>
                      <a:ea typeface="宋体" pitchFamily="2" charset="-122"/>
                    </a:rPr>
                    <a:t>寄存器</a:t>
                  </a:r>
                  <a:endParaRPr kumimoji="0" lang="zh-CN" altLang="en-US">
                    <a:latin typeface="Verdana" pitchFamily="34" charset="0"/>
                    <a:ea typeface="宋体" pitchFamily="2" charset="-122"/>
                  </a:endParaRPr>
                </a:p>
              </p:txBody>
            </p:sp>
            <p:sp>
              <p:nvSpPr>
                <p:cNvPr id="8220" name="Rectangle 37"/>
                <p:cNvSpPr>
                  <a:spLocks noChangeArrowheads="1"/>
                </p:cNvSpPr>
                <p:nvPr/>
              </p:nvSpPr>
              <p:spPr bwMode="auto">
                <a:xfrm>
                  <a:off x="6300" y="1373"/>
                  <a:ext cx="900" cy="3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000" b="1">
                      <a:solidFill>
                        <a:srgbClr val="0000FF"/>
                      </a:solidFill>
                      <a:latin typeface="Times New Roman" pitchFamily="18" charset="0"/>
                      <a:ea typeface="宋体" pitchFamily="2" charset="-122"/>
                    </a:rPr>
                    <a:t>栈</a:t>
                  </a:r>
                  <a:endParaRPr kumimoji="0" lang="zh-CN" altLang="en-US">
                    <a:latin typeface="Verdana" pitchFamily="34" charset="0"/>
                    <a:ea typeface="宋体" pitchFamily="2" charset="-122"/>
                  </a:endParaRPr>
                </a:p>
              </p:txBody>
            </p:sp>
          </p:grpSp>
          <p:grpSp>
            <p:nvGrpSpPr>
              <p:cNvPr id="8204" name="Group 38"/>
              <p:cNvGrpSpPr>
                <a:grpSpLocks/>
              </p:cNvGrpSpPr>
              <p:nvPr/>
            </p:nvGrpSpPr>
            <p:grpSpPr bwMode="auto">
              <a:xfrm>
                <a:off x="3916" y="2064"/>
                <a:ext cx="4794" cy="2652"/>
                <a:chOff x="3916" y="2064"/>
                <a:chExt cx="4794" cy="2652"/>
              </a:xfrm>
            </p:grpSpPr>
            <p:sp>
              <p:nvSpPr>
                <p:cNvPr id="8205" name="Freeform 39"/>
                <p:cNvSpPr>
                  <a:spLocks/>
                </p:cNvSpPr>
                <p:nvPr/>
              </p:nvSpPr>
              <p:spPr bwMode="auto">
                <a:xfrm>
                  <a:off x="4500" y="3468"/>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6" name="Freeform 40"/>
                <p:cNvSpPr>
                  <a:spLocks/>
                </p:cNvSpPr>
                <p:nvPr/>
              </p:nvSpPr>
              <p:spPr bwMode="auto">
                <a:xfrm>
                  <a:off x="5580" y="3468"/>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7" name="Freeform 41"/>
                <p:cNvSpPr>
                  <a:spLocks/>
                </p:cNvSpPr>
                <p:nvPr/>
              </p:nvSpPr>
              <p:spPr bwMode="auto">
                <a:xfrm>
                  <a:off x="6702" y="3468"/>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208" name="Group 42"/>
                <p:cNvGrpSpPr>
                  <a:grpSpLocks/>
                </p:cNvGrpSpPr>
                <p:nvPr/>
              </p:nvGrpSpPr>
              <p:grpSpPr bwMode="auto">
                <a:xfrm>
                  <a:off x="7020" y="3572"/>
                  <a:ext cx="1690" cy="520"/>
                  <a:chOff x="7020" y="3870"/>
                  <a:chExt cx="1690" cy="520"/>
                </a:xfrm>
              </p:grpSpPr>
              <p:sp>
                <p:nvSpPr>
                  <p:cNvPr id="8212" name="Line 43"/>
                  <p:cNvSpPr>
                    <a:spLocks noChangeShapeType="1"/>
                  </p:cNvSpPr>
                  <p:nvPr/>
                </p:nvSpPr>
                <p:spPr bwMode="auto">
                  <a:xfrm flipH="1" flipV="1">
                    <a:off x="7020" y="4092"/>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3" name="Rectangle 44"/>
                  <p:cNvSpPr>
                    <a:spLocks noChangeArrowheads="1"/>
                  </p:cNvSpPr>
                  <p:nvPr/>
                </p:nvSpPr>
                <p:spPr bwMode="auto">
                  <a:xfrm>
                    <a:off x="7630" y="3870"/>
                    <a:ext cx="108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200" b="1">
                        <a:solidFill>
                          <a:srgbClr val="000000"/>
                        </a:solidFill>
                        <a:latin typeface="Times New Roman" pitchFamily="18" charset="0"/>
                        <a:ea typeface="宋体" pitchFamily="2" charset="-122"/>
                      </a:rPr>
                      <a:t>线程</a:t>
                    </a:r>
                    <a:endParaRPr kumimoji="0" lang="zh-CN" altLang="en-US">
                      <a:latin typeface="Verdana" pitchFamily="34" charset="0"/>
                      <a:ea typeface="宋体" pitchFamily="2" charset="-122"/>
                    </a:endParaRPr>
                  </a:p>
                </p:txBody>
              </p:sp>
            </p:grpSp>
            <p:sp>
              <p:nvSpPr>
                <p:cNvPr id="8209" name="Rectangle 45"/>
                <p:cNvSpPr>
                  <a:spLocks noChangeArrowheads="1"/>
                </p:cNvSpPr>
                <p:nvPr/>
              </p:nvSpPr>
              <p:spPr bwMode="auto">
                <a:xfrm>
                  <a:off x="3916" y="3000"/>
                  <a:ext cx="3464" cy="171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8210" name="Line 46"/>
                <p:cNvSpPr>
                  <a:spLocks noChangeShapeType="1"/>
                </p:cNvSpPr>
                <p:nvPr/>
              </p:nvSpPr>
              <p:spPr bwMode="auto">
                <a:xfrm>
                  <a:off x="5040" y="2064"/>
                  <a:ext cx="0" cy="26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 name="Line 47"/>
                <p:cNvSpPr>
                  <a:spLocks noChangeShapeType="1"/>
                </p:cNvSpPr>
                <p:nvPr/>
              </p:nvSpPr>
              <p:spPr bwMode="auto">
                <a:xfrm>
                  <a:off x="6176" y="2064"/>
                  <a:ext cx="0" cy="26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201" name="Rectangle 65">
              <a:hlinkClick r:id="rId2"/>
            </p:cNvPr>
            <p:cNvSpPr>
              <a:spLocks noChangeArrowheads="1"/>
            </p:cNvSpPr>
            <p:nvPr/>
          </p:nvSpPr>
          <p:spPr bwMode="auto">
            <a:xfrm>
              <a:off x="3336" y="3952"/>
              <a:ext cx="9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69696"/>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1800" b="1">
                  <a:latin typeface="Arial" charset="0"/>
                  <a:ea typeface="宋体" pitchFamily="2" charset="-122"/>
                </a:rPr>
                <a:t>多线程进程 </a:t>
              </a:r>
            </a:p>
          </p:txBody>
        </p:sp>
      </p:grpSp>
      <p:sp>
        <p:nvSpPr>
          <p:cNvPr id="2" name="矩形 1"/>
          <p:cNvSpPr/>
          <p:nvPr/>
        </p:nvSpPr>
        <p:spPr>
          <a:xfrm>
            <a:off x="7188631" y="915353"/>
            <a:ext cx="4940776" cy="1200329"/>
          </a:xfrm>
          <a:prstGeom prst="rect">
            <a:avLst/>
          </a:prstGeom>
        </p:spPr>
        <p:txBody>
          <a:bodyPr wrap="none">
            <a:spAutoFit/>
          </a:bodyPr>
          <a:lstStyle/>
          <a:p>
            <a:pPr lvl="1" eaLnBrk="1" hangingPunct="1">
              <a:lnSpc>
                <a:spcPct val="120000"/>
              </a:lnSpc>
              <a:buClr>
                <a:srgbClr val="008000"/>
              </a:buClr>
              <a:buFont typeface="Wingdings" pitchFamily="2" charset="2"/>
              <a:buChar char="n"/>
            </a:pPr>
            <a:r>
              <a:rPr lang="zh-CN" altLang="en-US" sz="2000" b="1" dirty="0" smtClean="0">
                <a:solidFill>
                  <a:srgbClr val="FF0000"/>
                </a:solidFill>
                <a:latin typeface="Arial" charset="0"/>
                <a:ea typeface="宋体" pitchFamily="2" charset="-122"/>
              </a:rPr>
              <a:t>进程模型、线程模型？</a:t>
            </a:r>
            <a:endParaRPr lang="en-US" altLang="zh-CN" sz="2000" b="1" dirty="0" smtClean="0">
              <a:solidFill>
                <a:srgbClr val="FF0000"/>
              </a:solidFill>
              <a:latin typeface="Arial" charset="0"/>
              <a:ea typeface="宋体" pitchFamily="2" charset="-122"/>
            </a:endParaRPr>
          </a:p>
          <a:p>
            <a:pPr lvl="1" eaLnBrk="1" hangingPunct="1">
              <a:lnSpc>
                <a:spcPct val="120000"/>
              </a:lnSpc>
              <a:buClr>
                <a:srgbClr val="008000"/>
              </a:buClr>
              <a:buFont typeface="Wingdings" pitchFamily="2" charset="2"/>
              <a:buChar char="n"/>
            </a:pPr>
            <a:r>
              <a:rPr lang="en-US" altLang="zh-CN" sz="2000" b="1" dirty="0" smtClean="0">
                <a:solidFill>
                  <a:srgbClr val="FF0000"/>
                </a:solidFill>
                <a:latin typeface="Arial" charset="0"/>
                <a:ea typeface="宋体" pitchFamily="2" charset="-122"/>
              </a:rPr>
              <a:t>Linux/</a:t>
            </a:r>
            <a:r>
              <a:rPr lang="en-US" altLang="zh-CN" sz="2000" b="1" dirty="0" err="1" smtClean="0">
                <a:solidFill>
                  <a:srgbClr val="FF0000"/>
                </a:solidFill>
                <a:latin typeface="Arial" charset="0"/>
                <a:ea typeface="宋体" pitchFamily="2" charset="-122"/>
              </a:rPr>
              <a:t>windows</a:t>
            </a:r>
            <a:r>
              <a:rPr lang="en-US" altLang="zh-CN" sz="2000" b="1" dirty="0" err="1">
                <a:solidFill>
                  <a:srgbClr val="FF0000"/>
                </a:solidFill>
                <a:latin typeface="Arial" charset="0"/>
                <a:ea typeface="宋体" pitchFamily="2" charset="-122"/>
              </a:rPr>
              <a:t>;</a:t>
            </a:r>
            <a:r>
              <a:rPr lang="en-US" altLang="zh-CN" sz="2000" b="1" dirty="0" err="1" smtClean="0">
                <a:solidFill>
                  <a:srgbClr val="FF0000"/>
                </a:solidFill>
                <a:latin typeface="Arial" charset="0"/>
                <a:ea typeface="宋体" pitchFamily="2" charset="-122"/>
              </a:rPr>
              <a:t>Vxworks</a:t>
            </a:r>
            <a:r>
              <a:rPr lang="en-US" altLang="zh-CN" sz="2000" b="1" dirty="0" smtClean="0">
                <a:solidFill>
                  <a:srgbClr val="FF0000"/>
                </a:solidFill>
                <a:latin typeface="Arial" charset="0"/>
                <a:ea typeface="宋体" pitchFamily="2" charset="-122"/>
              </a:rPr>
              <a:t>/</a:t>
            </a:r>
            <a:r>
              <a:rPr lang="en-US" altLang="zh-CN" sz="2000" b="1" dirty="0" err="1" smtClean="0">
                <a:solidFill>
                  <a:srgbClr val="FF0000"/>
                </a:solidFill>
                <a:latin typeface="Arial" charset="0"/>
                <a:ea typeface="宋体" pitchFamily="2" charset="-122"/>
              </a:rPr>
              <a:t>RTEMS</a:t>
            </a:r>
            <a:r>
              <a:rPr lang="en-US" altLang="zh-CN" sz="2000" b="1" dirty="0" smtClean="0">
                <a:solidFill>
                  <a:srgbClr val="FF0000"/>
                </a:solidFill>
                <a:latin typeface="Arial" charset="0"/>
                <a:ea typeface="宋体" pitchFamily="2" charset="-122"/>
              </a:rPr>
              <a:t>?</a:t>
            </a:r>
          </a:p>
          <a:p>
            <a:pPr lvl="1" eaLnBrk="1" hangingPunct="1">
              <a:lnSpc>
                <a:spcPct val="120000"/>
              </a:lnSpc>
              <a:buClr>
                <a:srgbClr val="008000"/>
              </a:buClr>
              <a:buFont typeface="Wingdings" pitchFamily="2" charset="2"/>
              <a:buChar char="n"/>
            </a:pPr>
            <a:r>
              <a:rPr lang="zh-CN" altLang="en-US" sz="2000" b="1" dirty="0" smtClean="0">
                <a:solidFill>
                  <a:srgbClr val="FF0000"/>
                </a:solidFill>
                <a:latin typeface="Arial" charset="0"/>
                <a:ea typeface="宋体" pitchFamily="2" charset="-122"/>
              </a:rPr>
              <a:t>进程间隔离？任务间隔离？</a:t>
            </a:r>
            <a:endParaRPr lang="zh-CN" altLang="en-US" sz="2000" b="1" dirty="0">
              <a:solidFill>
                <a:srgbClr val="FF0000"/>
              </a:solidFill>
              <a:latin typeface="Arial" charset="0"/>
              <a:ea typeface="宋体"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5092">
                                            <p:txEl>
                                              <p:pRg st="0" end="0"/>
                                            </p:txEl>
                                          </p:spTgt>
                                        </p:tgtEl>
                                        <p:attrNameLst>
                                          <p:attrName>style.visibility</p:attrName>
                                        </p:attrNameLst>
                                      </p:cBhvr>
                                      <p:to>
                                        <p:strVal val="visible"/>
                                      </p:to>
                                    </p:set>
                                    <p:anim calcmode="lin" valueType="num">
                                      <p:cBhvr additive="base">
                                        <p:cTn id="7" dur="500" fill="hold"/>
                                        <p:tgtEl>
                                          <p:spTgt spid="34509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50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5092">
                                            <p:txEl>
                                              <p:pRg st="1" end="1"/>
                                            </p:txEl>
                                          </p:spTgt>
                                        </p:tgtEl>
                                        <p:attrNameLst>
                                          <p:attrName>style.visibility</p:attrName>
                                        </p:attrNameLst>
                                      </p:cBhvr>
                                      <p:to>
                                        <p:strVal val="visible"/>
                                      </p:to>
                                    </p:set>
                                    <p:anim calcmode="lin" valueType="num">
                                      <p:cBhvr additive="base">
                                        <p:cTn id="13" dur="500" fill="hold"/>
                                        <p:tgtEl>
                                          <p:spTgt spid="34509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50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5092">
                                            <p:txEl>
                                              <p:pRg st="2" end="2"/>
                                            </p:txEl>
                                          </p:spTgt>
                                        </p:tgtEl>
                                        <p:attrNameLst>
                                          <p:attrName>style.visibility</p:attrName>
                                        </p:attrNameLst>
                                      </p:cBhvr>
                                      <p:to>
                                        <p:strVal val="visible"/>
                                      </p:to>
                                    </p:set>
                                    <p:anim calcmode="lin" valueType="num">
                                      <p:cBhvr additive="base">
                                        <p:cTn id="19" dur="500" fill="hold"/>
                                        <p:tgtEl>
                                          <p:spTgt spid="34509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50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5092">
                                            <p:txEl>
                                              <p:pRg st="3" end="3"/>
                                            </p:txEl>
                                          </p:spTgt>
                                        </p:tgtEl>
                                        <p:attrNameLst>
                                          <p:attrName>style.visibility</p:attrName>
                                        </p:attrNameLst>
                                      </p:cBhvr>
                                      <p:to>
                                        <p:strVal val="visible"/>
                                      </p:to>
                                    </p:set>
                                    <p:anim calcmode="lin" valueType="num">
                                      <p:cBhvr additive="base">
                                        <p:cTn id="25" dur="500" fill="hold"/>
                                        <p:tgtEl>
                                          <p:spTgt spid="34509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509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45092">
                                            <p:txEl>
                                              <p:pRg st="4" end="4"/>
                                            </p:txEl>
                                          </p:spTgt>
                                        </p:tgtEl>
                                        <p:attrNameLst>
                                          <p:attrName>style.visibility</p:attrName>
                                        </p:attrNameLst>
                                      </p:cBhvr>
                                      <p:to>
                                        <p:strVal val="visible"/>
                                      </p:to>
                                    </p:set>
                                    <p:anim calcmode="lin" valueType="num">
                                      <p:cBhvr additive="base">
                                        <p:cTn id="31" dur="500" fill="hold"/>
                                        <p:tgtEl>
                                          <p:spTgt spid="34509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509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5154"/>
                                        </p:tgtEl>
                                        <p:attrNameLst>
                                          <p:attrName>style.visibility</p:attrName>
                                        </p:attrNameLst>
                                      </p:cBhvr>
                                      <p:to>
                                        <p:strVal val="visible"/>
                                      </p:to>
                                    </p:set>
                                    <p:animEffect transition="in" filter="fade">
                                      <p:cBhvr>
                                        <p:cTn id="37" dur="500"/>
                                        <p:tgtEl>
                                          <p:spTgt spid="345154"/>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345155"/>
                                        </p:tgtEl>
                                        <p:attrNameLst>
                                          <p:attrName>style.visibility</p:attrName>
                                        </p:attrNameLst>
                                      </p:cBhvr>
                                      <p:to>
                                        <p:strVal val="visible"/>
                                      </p:to>
                                    </p:set>
                                    <p:animEffect transition="in" filter="fade">
                                      <p:cBhvr>
                                        <p:cTn id="41" dur="500"/>
                                        <p:tgtEl>
                                          <p:spTgt spid="34515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091"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5829" y="2908300"/>
            <a:ext cx="3310036"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9" name="Rectangle 2"/>
          <p:cNvSpPr>
            <a:spLocks noGrp="1" noChangeArrowheads="1"/>
          </p:cNvSpPr>
          <p:nvPr>
            <p:ph type="title"/>
          </p:nvPr>
        </p:nvSpPr>
        <p:spPr>
          <a:xfrm>
            <a:off x="660314" y="719139"/>
            <a:ext cx="7206313" cy="676275"/>
          </a:xfrm>
        </p:spPr>
        <p:txBody>
          <a:bodyPr/>
          <a:lstStyle/>
          <a:p>
            <a:r>
              <a:rPr lang="zh-CN" altLang="en-US" sz="2400" u="sng" smtClean="0">
                <a:latin typeface="宋体" pitchFamily="2" charset="-122"/>
                <a:ea typeface="宋体" pitchFamily="2" charset="-122"/>
              </a:rPr>
              <a:t>多个执行序列</a:t>
            </a:r>
            <a:r>
              <a:rPr lang="en-US" altLang="zh-CN" sz="2400" u="sng" smtClean="0">
                <a:latin typeface="宋体" pitchFamily="2" charset="-122"/>
                <a:ea typeface="宋体" pitchFamily="2" charset="-122"/>
              </a:rPr>
              <a:t>+</a:t>
            </a:r>
            <a:r>
              <a:rPr lang="zh-CN" altLang="en-US" sz="2400" u="sng" smtClean="0">
                <a:latin typeface="宋体" pitchFamily="2" charset="-122"/>
                <a:ea typeface="宋体" pitchFamily="2" charset="-122"/>
              </a:rPr>
              <a:t>一个地址空间是否实用</a:t>
            </a:r>
            <a:r>
              <a:rPr lang="en-US" altLang="zh-CN" sz="2400" u="sng" smtClean="0">
                <a:latin typeface="宋体" pitchFamily="2" charset="-122"/>
                <a:ea typeface="宋体" pitchFamily="2" charset="-122"/>
              </a:rPr>
              <a:t>?</a:t>
            </a:r>
          </a:p>
        </p:txBody>
      </p:sp>
      <p:sp>
        <p:nvSpPr>
          <p:cNvPr id="9220" name="Rectangle 3"/>
          <p:cNvSpPr>
            <a:spLocks noChangeArrowheads="1"/>
          </p:cNvSpPr>
          <p:nvPr/>
        </p:nvSpPr>
        <p:spPr bwMode="auto">
          <a:xfrm>
            <a:off x="914282" y="4392614"/>
            <a:ext cx="10560792"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latin typeface="宋体" pitchFamily="2" charset="-122"/>
                <a:ea typeface="宋体" pitchFamily="2" charset="-122"/>
              </a:rPr>
              <a:t>这些线程共用一个地址空间吗</a:t>
            </a:r>
            <a:r>
              <a:rPr lang="en-US" altLang="zh-CN" sz="2400" b="1">
                <a:solidFill>
                  <a:srgbClr val="FF0000"/>
                </a:solidFill>
                <a:latin typeface="宋体" pitchFamily="2" charset="-122"/>
                <a:ea typeface="宋体" pitchFamily="2" charset="-122"/>
              </a:rPr>
              <a:t>?</a:t>
            </a:r>
          </a:p>
        </p:txBody>
      </p:sp>
      <p:sp>
        <p:nvSpPr>
          <p:cNvPr id="9221" name="Rectangle 4"/>
          <p:cNvSpPr>
            <a:spLocks noChangeArrowheads="1"/>
          </p:cNvSpPr>
          <p:nvPr/>
        </p:nvSpPr>
        <p:spPr bwMode="auto">
          <a:xfrm>
            <a:off x="912165" y="1454150"/>
            <a:ext cx="427511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ea typeface="宋体" pitchFamily="2" charset="-122"/>
              </a:rPr>
              <a:t>一个网页浏览器</a:t>
            </a:r>
            <a:endParaRPr lang="zh-CN" altLang="zh-CN" sz="2400" b="1">
              <a:solidFill>
                <a:srgbClr val="FF0000"/>
              </a:solidFill>
              <a:ea typeface="宋体" pitchFamily="2" charset="-122"/>
              <a:sym typeface="Symbol" pitchFamily="18" charset="2"/>
            </a:endParaRPr>
          </a:p>
        </p:txBody>
      </p:sp>
      <p:grpSp>
        <p:nvGrpSpPr>
          <p:cNvPr id="9222" name="Group 5"/>
          <p:cNvGrpSpPr>
            <a:grpSpLocks/>
          </p:cNvGrpSpPr>
          <p:nvPr/>
        </p:nvGrpSpPr>
        <p:grpSpPr bwMode="auto">
          <a:xfrm>
            <a:off x="1219041" y="1911350"/>
            <a:ext cx="8340698" cy="609600"/>
            <a:chOff x="523" y="1876"/>
            <a:chExt cx="3941" cy="384"/>
          </a:xfrm>
        </p:grpSpPr>
        <p:sp>
          <p:nvSpPr>
            <p:cNvPr id="9243" name="Rectangle 6"/>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一个线程用来从服务器接收数据</a:t>
              </a:r>
              <a:endParaRPr kumimoji="0" lang="zh-CN" altLang="en-US" sz="2400" b="1">
                <a:solidFill>
                  <a:srgbClr val="FF0000"/>
                </a:solidFill>
                <a:latin typeface="Arial" charset="0"/>
                <a:ea typeface="宋体" pitchFamily="2" charset="-122"/>
              </a:endParaRPr>
            </a:p>
          </p:txBody>
        </p:sp>
        <p:pic>
          <p:nvPicPr>
            <p:cNvPr id="9244" name="Picture 7"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3" name="Group 8"/>
          <p:cNvGrpSpPr>
            <a:grpSpLocks/>
          </p:cNvGrpSpPr>
          <p:nvPr/>
        </p:nvGrpSpPr>
        <p:grpSpPr bwMode="auto">
          <a:xfrm>
            <a:off x="1219041" y="2978150"/>
            <a:ext cx="8340698" cy="609600"/>
            <a:chOff x="523" y="1876"/>
            <a:chExt cx="3941" cy="384"/>
          </a:xfrm>
        </p:grpSpPr>
        <p:sp>
          <p:nvSpPr>
            <p:cNvPr id="9241" name="Rectangle 9"/>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一个线程用来处理图片</a:t>
              </a:r>
              <a:r>
                <a:rPr kumimoji="0" lang="en-US" altLang="zh-CN" sz="2400" b="1">
                  <a:latin typeface="Arial" charset="0"/>
                  <a:ea typeface="宋体" pitchFamily="2" charset="-122"/>
                </a:rPr>
                <a:t>(</a:t>
              </a:r>
              <a:r>
                <a:rPr kumimoji="0" lang="zh-CN" altLang="en-US" sz="2400" b="1">
                  <a:latin typeface="Arial" charset="0"/>
                  <a:ea typeface="宋体" pitchFamily="2" charset="-122"/>
                </a:rPr>
                <a:t>如解压缩</a:t>
              </a:r>
              <a:r>
                <a:rPr kumimoji="0" lang="en-US" altLang="zh-CN" sz="2400" b="1">
                  <a:latin typeface="Arial" charset="0"/>
                  <a:ea typeface="宋体" pitchFamily="2" charset="-122"/>
                </a:rPr>
                <a:t>)</a:t>
              </a:r>
              <a:endParaRPr kumimoji="0" lang="en-US" altLang="zh-CN" sz="2400" b="1">
                <a:solidFill>
                  <a:srgbClr val="FF0000"/>
                </a:solidFill>
                <a:latin typeface="Arial" charset="0"/>
                <a:ea typeface="宋体" pitchFamily="2" charset="-122"/>
              </a:endParaRPr>
            </a:p>
          </p:txBody>
        </p:sp>
        <p:pic>
          <p:nvPicPr>
            <p:cNvPr id="9242" name="Picture 10"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4" name="Group 11"/>
          <p:cNvGrpSpPr>
            <a:grpSpLocks/>
          </p:cNvGrpSpPr>
          <p:nvPr/>
        </p:nvGrpSpPr>
        <p:grpSpPr bwMode="auto">
          <a:xfrm>
            <a:off x="1219041" y="2438400"/>
            <a:ext cx="8340698" cy="609600"/>
            <a:chOff x="523" y="1876"/>
            <a:chExt cx="3941" cy="384"/>
          </a:xfrm>
        </p:grpSpPr>
        <p:sp>
          <p:nvSpPr>
            <p:cNvPr id="9239" name="Rectangle 12"/>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一个线程用来显示文本</a:t>
              </a:r>
              <a:endParaRPr kumimoji="0" lang="zh-CN" altLang="en-US" sz="2400" b="1">
                <a:solidFill>
                  <a:srgbClr val="FF0000"/>
                </a:solidFill>
                <a:latin typeface="Arial" charset="0"/>
                <a:ea typeface="宋体" pitchFamily="2" charset="-122"/>
              </a:endParaRPr>
            </a:p>
          </p:txBody>
        </p:sp>
        <p:pic>
          <p:nvPicPr>
            <p:cNvPr id="9240" name="Picture 13"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5" name="Group 14"/>
          <p:cNvGrpSpPr>
            <a:grpSpLocks/>
          </p:cNvGrpSpPr>
          <p:nvPr/>
        </p:nvGrpSpPr>
        <p:grpSpPr bwMode="auto">
          <a:xfrm>
            <a:off x="1219041" y="3509963"/>
            <a:ext cx="8340698" cy="609600"/>
            <a:chOff x="523" y="1876"/>
            <a:chExt cx="3941" cy="384"/>
          </a:xfrm>
        </p:grpSpPr>
        <p:sp>
          <p:nvSpPr>
            <p:cNvPr id="9237" name="Rectangle 15"/>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dirty="0">
                  <a:latin typeface="Arial" charset="0"/>
                  <a:ea typeface="宋体" pitchFamily="2" charset="-122"/>
                </a:rPr>
                <a:t>一个线程用来显示图片</a:t>
              </a:r>
              <a:endParaRPr kumimoji="0" lang="zh-CN" altLang="en-US" sz="2400" b="1" dirty="0">
                <a:solidFill>
                  <a:srgbClr val="FF0000"/>
                </a:solidFill>
                <a:latin typeface="Arial" charset="0"/>
                <a:ea typeface="宋体" pitchFamily="2" charset="-122"/>
              </a:endParaRPr>
            </a:p>
          </p:txBody>
        </p:sp>
        <p:pic>
          <p:nvPicPr>
            <p:cNvPr id="9238" name="Picture 1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6" name="Group 17"/>
          <p:cNvGrpSpPr>
            <a:grpSpLocks/>
          </p:cNvGrpSpPr>
          <p:nvPr/>
        </p:nvGrpSpPr>
        <p:grpSpPr bwMode="auto">
          <a:xfrm>
            <a:off x="1219041" y="4965700"/>
            <a:ext cx="8340698" cy="609600"/>
            <a:chOff x="523" y="1876"/>
            <a:chExt cx="3941" cy="384"/>
          </a:xfrm>
        </p:grpSpPr>
        <p:sp>
          <p:nvSpPr>
            <p:cNvPr id="9235" name="Rectangle 18"/>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同一个服务器建立连接并接收数据</a:t>
              </a:r>
              <a:endParaRPr kumimoji="0" lang="zh-CN" altLang="en-US" sz="2400" b="1">
                <a:solidFill>
                  <a:srgbClr val="FF0000"/>
                </a:solidFill>
                <a:latin typeface="Arial" charset="0"/>
                <a:ea typeface="宋体" pitchFamily="2" charset="-122"/>
              </a:endParaRPr>
            </a:p>
          </p:txBody>
        </p:sp>
        <p:pic>
          <p:nvPicPr>
            <p:cNvPr id="9236" name="Picture 1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7" name="Group 20"/>
          <p:cNvGrpSpPr>
            <a:grpSpLocks/>
          </p:cNvGrpSpPr>
          <p:nvPr/>
        </p:nvGrpSpPr>
        <p:grpSpPr bwMode="auto">
          <a:xfrm>
            <a:off x="1208461" y="5562600"/>
            <a:ext cx="8340697" cy="609600"/>
            <a:chOff x="523" y="1876"/>
            <a:chExt cx="3941" cy="384"/>
          </a:xfrm>
        </p:grpSpPr>
        <p:sp>
          <p:nvSpPr>
            <p:cNvPr id="9233" name="Rectangle 21"/>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所有文本、图片都显示在一个屏幕上</a:t>
              </a:r>
              <a:endParaRPr kumimoji="0" lang="zh-CN" altLang="en-US" sz="2400" b="1">
                <a:solidFill>
                  <a:srgbClr val="FF0000"/>
                </a:solidFill>
                <a:latin typeface="Arial" charset="0"/>
                <a:ea typeface="宋体" pitchFamily="2" charset="-122"/>
              </a:endParaRPr>
            </a:p>
          </p:txBody>
        </p:sp>
        <p:pic>
          <p:nvPicPr>
            <p:cNvPr id="9234" name="Picture 2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4089" name="AutoShape 25"/>
          <p:cNvSpPr>
            <a:spLocks noChangeArrowheads="1"/>
          </p:cNvSpPr>
          <p:nvPr/>
        </p:nvSpPr>
        <p:spPr bwMode="auto">
          <a:xfrm rot="16200000" flipH="1">
            <a:off x="10270561" y="2647164"/>
            <a:ext cx="309563" cy="101587"/>
          </a:xfrm>
          <a:prstGeom prst="rightArrow">
            <a:avLst>
              <a:gd name="adj1" fmla="val 50000"/>
              <a:gd name="adj2" fmla="val 10156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pic>
        <p:nvPicPr>
          <p:cNvPr id="34409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6781" y="903288"/>
            <a:ext cx="3250777" cy="159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4092" name="Picture 28"/>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364" y="5022851"/>
            <a:ext cx="3362945" cy="168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4093" name="AutoShape 29"/>
          <p:cNvSpPr>
            <a:spLocks noChangeArrowheads="1"/>
          </p:cNvSpPr>
          <p:nvPr/>
        </p:nvSpPr>
        <p:spPr bwMode="auto">
          <a:xfrm rot="16200000" flipH="1">
            <a:off x="10256274" y="4733139"/>
            <a:ext cx="338137" cy="101587"/>
          </a:xfrm>
          <a:prstGeom prst="rightArrow">
            <a:avLst>
              <a:gd name="adj1" fmla="val 50000"/>
              <a:gd name="adj2" fmla="val 11093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9232"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4.1 </a:t>
            </a:r>
            <a:r>
              <a:rPr kumimoji="0" lang="zh-CN" altLang="en-US" sz="3200" b="1">
                <a:solidFill>
                  <a:srgbClr val="006699"/>
                </a:solidFill>
                <a:latin typeface="黑体" pitchFamily="2" charset="-122"/>
                <a:ea typeface="黑体" pitchFamily="2" charset="-122"/>
              </a:rPr>
              <a:t>线程的引入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44090"/>
                                        </p:tgtEl>
                                        <p:attrNameLst>
                                          <p:attrName>style.visibility</p:attrName>
                                        </p:attrNameLst>
                                      </p:cBhvr>
                                      <p:to>
                                        <p:strVal val="visible"/>
                                      </p:to>
                                    </p:set>
                                    <p:animEffect transition="in" filter="wipe(up)">
                                      <p:cBhvr>
                                        <p:cTn id="7" dur="500"/>
                                        <p:tgtEl>
                                          <p:spTgt spid="344090"/>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44089"/>
                                        </p:tgtEl>
                                        <p:attrNameLst>
                                          <p:attrName>style.visibility</p:attrName>
                                        </p:attrNameLst>
                                      </p:cBhvr>
                                      <p:to>
                                        <p:strVal val="visible"/>
                                      </p:to>
                                    </p:set>
                                    <p:animEffect transition="in" filter="wipe(up)">
                                      <p:cBhvr>
                                        <p:cTn id="11" dur="500"/>
                                        <p:tgtEl>
                                          <p:spTgt spid="344089"/>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4091"/>
                                        </p:tgtEl>
                                        <p:attrNameLst>
                                          <p:attrName>style.visibility</p:attrName>
                                        </p:attrNameLst>
                                      </p:cBhvr>
                                      <p:to>
                                        <p:strVal val="visible"/>
                                      </p:to>
                                    </p:set>
                                    <p:animEffect transition="in" filter="wipe(up)">
                                      <p:cBhvr>
                                        <p:cTn id="15" dur="500"/>
                                        <p:tgtEl>
                                          <p:spTgt spid="344091"/>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44093"/>
                                        </p:tgtEl>
                                        <p:attrNameLst>
                                          <p:attrName>style.visibility</p:attrName>
                                        </p:attrNameLst>
                                      </p:cBhvr>
                                      <p:to>
                                        <p:strVal val="visible"/>
                                      </p:to>
                                    </p:set>
                                    <p:animEffect transition="in" filter="wipe(up)">
                                      <p:cBhvr>
                                        <p:cTn id="19" dur="500"/>
                                        <p:tgtEl>
                                          <p:spTgt spid="344093"/>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344092"/>
                                        </p:tgtEl>
                                        <p:attrNameLst>
                                          <p:attrName>style.visibility</p:attrName>
                                        </p:attrNameLst>
                                      </p:cBhvr>
                                      <p:to>
                                        <p:strVal val="visible"/>
                                      </p:to>
                                    </p:set>
                                    <p:animEffect transition="in" filter="wipe(up)">
                                      <p:cBhvr>
                                        <p:cTn id="23" dur="500"/>
                                        <p:tgtEl>
                                          <p:spTgt spid="344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89" grpId="0" animBg="1"/>
      <p:bldP spid="34409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title"/>
          </p:nvPr>
        </p:nvSpPr>
        <p:spPr>
          <a:xfrm>
            <a:off x="660314" y="719139"/>
            <a:ext cx="7206313" cy="676275"/>
          </a:xfrm>
        </p:spPr>
        <p:txBody>
          <a:bodyPr/>
          <a:lstStyle/>
          <a:p>
            <a:r>
              <a:rPr lang="zh-CN" altLang="en-US" sz="2400" u="sng" smtClean="0">
                <a:latin typeface="宋体" pitchFamily="2" charset="-122"/>
                <a:ea typeface="宋体" pitchFamily="2" charset="-122"/>
              </a:rPr>
              <a:t>前面的例子使用</a:t>
            </a:r>
            <a:r>
              <a:rPr lang="zh-CN" altLang="en-US" sz="2400" u="sng" smtClean="0">
                <a:solidFill>
                  <a:srgbClr val="CC0000"/>
                </a:solidFill>
                <a:latin typeface="宋体" pitchFamily="2" charset="-122"/>
                <a:ea typeface="宋体" pitchFamily="2" charset="-122"/>
              </a:rPr>
              <a:t>子进程</a:t>
            </a:r>
            <a:r>
              <a:rPr lang="en-US" altLang="zh-CN" sz="2400" u="sng" smtClean="0">
                <a:latin typeface="宋体" pitchFamily="2" charset="-122"/>
                <a:ea typeface="宋体" pitchFamily="2" charset="-122"/>
              </a:rPr>
              <a:t>+</a:t>
            </a:r>
            <a:r>
              <a:rPr lang="en-US" altLang="zh-CN" sz="2400" u="sng" smtClean="0">
                <a:solidFill>
                  <a:srgbClr val="CC0000"/>
                </a:solidFill>
                <a:latin typeface="宋体" pitchFamily="2" charset="-122"/>
                <a:ea typeface="宋体" pitchFamily="2" charset="-122"/>
              </a:rPr>
              <a:t>IPC</a:t>
            </a:r>
            <a:r>
              <a:rPr lang="zh-CN" altLang="en-US" sz="2400" u="sng" smtClean="0">
                <a:latin typeface="宋体" pitchFamily="2" charset="-122"/>
                <a:ea typeface="宋体" pitchFamily="2" charset="-122"/>
              </a:rPr>
              <a:t>不可以吗？</a:t>
            </a:r>
          </a:p>
        </p:txBody>
      </p:sp>
      <p:sp>
        <p:nvSpPr>
          <p:cNvPr id="348164" name="Rectangle 4"/>
          <p:cNvSpPr>
            <a:spLocks noChangeArrowheads="1"/>
          </p:cNvSpPr>
          <p:nvPr/>
        </p:nvSpPr>
        <p:spPr bwMode="auto">
          <a:xfrm>
            <a:off x="914282" y="3949701"/>
            <a:ext cx="10560792"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latin typeface="宋体" pitchFamily="2" charset="-122"/>
                <a:ea typeface="宋体" pitchFamily="2" charset="-122"/>
              </a:rPr>
              <a:t>完全可以！但开销较大、控制过程繁琐！</a:t>
            </a:r>
            <a:endParaRPr lang="en-US" altLang="zh-CN" sz="2400" b="1">
              <a:solidFill>
                <a:srgbClr val="FF0000"/>
              </a:solidFill>
              <a:latin typeface="宋体" pitchFamily="2" charset="-122"/>
              <a:ea typeface="宋体" pitchFamily="2" charset="-122"/>
            </a:endParaRPr>
          </a:p>
        </p:txBody>
      </p:sp>
      <p:sp>
        <p:nvSpPr>
          <p:cNvPr id="348165" name="Rectangle 5"/>
          <p:cNvSpPr>
            <a:spLocks noChangeArrowheads="1"/>
          </p:cNvSpPr>
          <p:nvPr/>
        </p:nvSpPr>
        <p:spPr bwMode="auto">
          <a:xfrm>
            <a:off x="912166" y="1454150"/>
            <a:ext cx="696081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ea typeface="宋体" pitchFamily="2" charset="-122"/>
              </a:rPr>
              <a:t>一个网页浏览器程序（主进程）</a:t>
            </a:r>
            <a:endParaRPr lang="zh-CN" altLang="zh-CN" sz="2400" b="1">
              <a:solidFill>
                <a:srgbClr val="FF0000"/>
              </a:solidFill>
              <a:ea typeface="宋体" pitchFamily="2" charset="-122"/>
              <a:sym typeface="Symbol" pitchFamily="18" charset="2"/>
            </a:endParaRPr>
          </a:p>
        </p:txBody>
      </p:sp>
      <p:grpSp>
        <p:nvGrpSpPr>
          <p:cNvPr id="348166" name="Group 6"/>
          <p:cNvGrpSpPr>
            <a:grpSpLocks/>
          </p:cNvGrpSpPr>
          <p:nvPr/>
        </p:nvGrpSpPr>
        <p:grpSpPr bwMode="auto">
          <a:xfrm>
            <a:off x="1219041" y="1911350"/>
            <a:ext cx="8340698" cy="609600"/>
            <a:chOff x="523" y="1876"/>
            <a:chExt cx="3941" cy="384"/>
          </a:xfrm>
        </p:grpSpPr>
        <p:sp>
          <p:nvSpPr>
            <p:cNvPr id="10268" name="Rectangle 7"/>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一个子进程用来从服务器接收数据</a:t>
              </a:r>
              <a:endParaRPr kumimoji="0" lang="zh-CN" altLang="en-US" sz="2400" b="1">
                <a:solidFill>
                  <a:srgbClr val="FF0000"/>
                </a:solidFill>
                <a:latin typeface="Arial" charset="0"/>
                <a:ea typeface="宋体" pitchFamily="2" charset="-122"/>
              </a:endParaRPr>
            </a:p>
          </p:txBody>
        </p:sp>
        <p:pic>
          <p:nvPicPr>
            <p:cNvPr id="10269" name="Picture 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69" name="Group 9"/>
          <p:cNvGrpSpPr>
            <a:grpSpLocks/>
          </p:cNvGrpSpPr>
          <p:nvPr/>
        </p:nvGrpSpPr>
        <p:grpSpPr bwMode="auto">
          <a:xfrm>
            <a:off x="1219041" y="2906713"/>
            <a:ext cx="8340698" cy="609600"/>
            <a:chOff x="523" y="1876"/>
            <a:chExt cx="3941" cy="384"/>
          </a:xfrm>
        </p:grpSpPr>
        <p:sp>
          <p:nvSpPr>
            <p:cNvPr id="10266" name="Rectangle 10"/>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一个子进程用来处理图片</a:t>
              </a:r>
              <a:r>
                <a:rPr kumimoji="0" lang="en-US" altLang="zh-CN" sz="2400" b="1">
                  <a:latin typeface="Arial" charset="0"/>
                  <a:ea typeface="宋体" pitchFamily="2" charset="-122"/>
                </a:rPr>
                <a:t>(</a:t>
              </a:r>
              <a:r>
                <a:rPr kumimoji="0" lang="zh-CN" altLang="en-US" sz="2400" b="1">
                  <a:latin typeface="Arial" charset="0"/>
                  <a:ea typeface="宋体" pitchFamily="2" charset="-122"/>
                </a:rPr>
                <a:t>如解压缩</a:t>
              </a:r>
              <a:r>
                <a:rPr kumimoji="0" lang="en-US" altLang="zh-CN" sz="2400" b="1">
                  <a:latin typeface="Arial" charset="0"/>
                  <a:ea typeface="宋体" pitchFamily="2" charset="-122"/>
                </a:rPr>
                <a:t>)</a:t>
              </a:r>
              <a:endParaRPr kumimoji="0" lang="en-US" altLang="zh-CN" sz="2400" b="1">
                <a:solidFill>
                  <a:srgbClr val="FF0000"/>
                </a:solidFill>
                <a:latin typeface="Arial" charset="0"/>
                <a:ea typeface="宋体" pitchFamily="2" charset="-122"/>
              </a:endParaRPr>
            </a:p>
          </p:txBody>
        </p:sp>
        <p:pic>
          <p:nvPicPr>
            <p:cNvPr id="10267" name="Picture 11"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72" name="Group 12"/>
          <p:cNvGrpSpPr>
            <a:grpSpLocks/>
          </p:cNvGrpSpPr>
          <p:nvPr/>
        </p:nvGrpSpPr>
        <p:grpSpPr bwMode="auto">
          <a:xfrm>
            <a:off x="1219041" y="2381250"/>
            <a:ext cx="8340698" cy="609600"/>
            <a:chOff x="523" y="1876"/>
            <a:chExt cx="3941" cy="384"/>
          </a:xfrm>
        </p:grpSpPr>
        <p:sp>
          <p:nvSpPr>
            <p:cNvPr id="10264" name="Rectangle 13"/>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一个子进程用来显示文本</a:t>
              </a:r>
              <a:endParaRPr kumimoji="0" lang="zh-CN" altLang="en-US" sz="2400" b="1">
                <a:solidFill>
                  <a:srgbClr val="FF0000"/>
                </a:solidFill>
                <a:latin typeface="Arial" charset="0"/>
                <a:ea typeface="宋体" pitchFamily="2" charset="-122"/>
              </a:endParaRPr>
            </a:p>
          </p:txBody>
        </p:sp>
        <p:pic>
          <p:nvPicPr>
            <p:cNvPr id="10265" name="Picture 1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75" name="Group 15"/>
          <p:cNvGrpSpPr>
            <a:grpSpLocks/>
          </p:cNvGrpSpPr>
          <p:nvPr/>
        </p:nvGrpSpPr>
        <p:grpSpPr bwMode="auto">
          <a:xfrm>
            <a:off x="1219041" y="3381375"/>
            <a:ext cx="8340698" cy="609600"/>
            <a:chOff x="523" y="1876"/>
            <a:chExt cx="3941" cy="384"/>
          </a:xfrm>
        </p:grpSpPr>
        <p:sp>
          <p:nvSpPr>
            <p:cNvPr id="10262" name="Rectangle 16"/>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一个子进程用来显示图片</a:t>
              </a:r>
              <a:endParaRPr kumimoji="0" lang="zh-CN" altLang="en-US" sz="2400" b="1">
                <a:solidFill>
                  <a:srgbClr val="FF0000"/>
                </a:solidFill>
                <a:latin typeface="Arial" charset="0"/>
                <a:ea typeface="宋体" pitchFamily="2" charset="-122"/>
              </a:endParaRPr>
            </a:p>
          </p:txBody>
        </p:sp>
        <p:pic>
          <p:nvPicPr>
            <p:cNvPr id="10263" name="Picture 1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89" name="Group 29"/>
          <p:cNvGrpSpPr>
            <a:grpSpLocks/>
          </p:cNvGrpSpPr>
          <p:nvPr/>
        </p:nvGrpSpPr>
        <p:grpSpPr bwMode="auto">
          <a:xfrm>
            <a:off x="1219041" y="4408488"/>
            <a:ext cx="10702591" cy="609600"/>
            <a:chOff x="576" y="2849"/>
            <a:chExt cx="5057" cy="384"/>
          </a:xfrm>
        </p:grpSpPr>
        <p:sp>
          <p:nvSpPr>
            <p:cNvPr id="10260" name="Rectangle 19"/>
            <p:cNvSpPr>
              <a:spLocks noChangeArrowheads="1"/>
            </p:cNvSpPr>
            <p:nvPr/>
          </p:nvSpPr>
          <p:spPr bwMode="auto">
            <a:xfrm>
              <a:off x="576" y="2849"/>
              <a:ext cx="505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每个进程必须有一个完整的</a:t>
              </a:r>
              <a:r>
                <a:rPr kumimoji="0" lang="zh-CN" altLang="en-US" sz="2400" b="1">
                  <a:solidFill>
                    <a:srgbClr val="CC0000"/>
                  </a:solidFill>
                  <a:latin typeface="Arial" charset="0"/>
                  <a:ea typeface="宋体" pitchFamily="2" charset="-122"/>
                </a:rPr>
                <a:t>映像</a:t>
              </a:r>
              <a:r>
                <a:rPr kumimoji="0" lang="zh-CN" altLang="en-US" sz="2400" b="1">
                  <a:latin typeface="Arial" charset="0"/>
                  <a:ea typeface="宋体" pitchFamily="2" charset="-122"/>
                </a:rPr>
                <a:t>（存储空间）</a:t>
              </a:r>
              <a:endParaRPr kumimoji="0" lang="zh-CN" altLang="en-US" sz="2400" b="1">
                <a:solidFill>
                  <a:srgbClr val="FF0000"/>
                </a:solidFill>
                <a:latin typeface="Arial" charset="0"/>
                <a:ea typeface="宋体" pitchFamily="2" charset="-122"/>
              </a:endParaRPr>
            </a:p>
          </p:txBody>
        </p:sp>
        <p:pic>
          <p:nvPicPr>
            <p:cNvPr id="10261" name="Picture 20"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016"/>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50"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4.1 </a:t>
            </a:r>
            <a:r>
              <a:rPr kumimoji="0" lang="zh-CN" altLang="en-US" sz="3200" b="1">
                <a:solidFill>
                  <a:srgbClr val="006699"/>
                </a:solidFill>
                <a:latin typeface="黑体" pitchFamily="2" charset="-122"/>
                <a:ea typeface="黑体" pitchFamily="2" charset="-122"/>
              </a:rPr>
              <a:t>线程的引入</a:t>
            </a:r>
          </a:p>
        </p:txBody>
      </p:sp>
      <p:grpSp>
        <p:nvGrpSpPr>
          <p:cNvPr id="348201" name="Group 41"/>
          <p:cNvGrpSpPr>
            <a:grpSpLocks/>
          </p:cNvGrpSpPr>
          <p:nvPr/>
        </p:nvGrpSpPr>
        <p:grpSpPr bwMode="auto">
          <a:xfrm>
            <a:off x="1212694" y="4889500"/>
            <a:ext cx="10702589" cy="609600"/>
            <a:chOff x="573" y="3080"/>
            <a:chExt cx="5057" cy="384"/>
          </a:xfrm>
        </p:grpSpPr>
        <p:sp>
          <p:nvSpPr>
            <p:cNvPr id="10258" name="Rectangle 31"/>
            <p:cNvSpPr>
              <a:spLocks noChangeArrowheads="1"/>
            </p:cNvSpPr>
            <p:nvPr/>
          </p:nvSpPr>
          <p:spPr bwMode="auto">
            <a:xfrm>
              <a:off x="573" y="3080"/>
              <a:ext cx="505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大量的重复存储：库函数、复用的过程、全局变量等</a:t>
              </a:r>
              <a:endParaRPr kumimoji="0" lang="zh-CN" altLang="en-US" sz="2400" b="1">
                <a:solidFill>
                  <a:srgbClr val="FF0000"/>
                </a:solidFill>
                <a:latin typeface="Arial" charset="0"/>
                <a:ea typeface="宋体" pitchFamily="2" charset="-122"/>
              </a:endParaRPr>
            </a:p>
          </p:txBody>
        </p:sp>
        <p:pic>
          <p:nvPicPr>
            <p:cNvPr id="10259" name="Picture 3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 y="324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00" name="Group 40"/>
          <p:cNvGrpSpPr>
            <a:grpSpLocks/>
          </p:cNvGrpSpPr>
          <p:nvPr/>
        </p:nvGrpSpPr>
        <p:grpSpPr bwMode="auto">
          <a:xfrm>
            <a:off x="1189412" y="5434013"/>
            <a:ext cx="10778781" cy="609600"/>
            <a:chOff x="562" y="3495"/>
            <a:chExt cx="5093" cy="384"/>
          </a:xfrm>
        </p:grpSpPr>
        <p:sp>
          <p:nvSpPr>
            <p:cNvPr id="10256" name="Rectangle 22"/>
            <p:cNvSpPr>
              <a:spLocks noChangeArrowheads="1"/>
            </p:cNvSpPr>
            <p:nvPr/>
          </p:nvSpPr>
          <p:spPr bwMode="auto">
            <a:xfrm>
              <a:off x="562" y="3495"/>
              <a:ext cx="509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主进程协调子进程工作：只有通过</a:t>
              </a:r>
              <a:r>
                <a:rPr kumimoji="0" lang="zh-CN" altLang="en-US" sz="2400" b="1">
                  <a:solidFill>
                    <a:srgbClr val="CC0000"/>
                  </a:solidFill>
                  <a:latin typeface="Arial" charset="0"/>
                  <a:ea typeface="宋体" pitchFamily="2" charset="-122"/>
                </a:rPr>
                <a:t>频繁的</a:t>
              </a:r>
              <a:r>
                <a:rPr kumimoji="0" lang="en-US" altLang="zh-CN" sz="2400" b="1">
                  <a:solidFill>
                    <a:srgbClr val="CC0000"/>
                  </a:solidFill>
                  <a:latin typeface="Arial" charset="0"/>
                  <a:ea typeface="宋体" pitchFamily="2" charset="-122"/>
                </a:rPr>
                <a:t>IPC</a:t>
              </a:r>
              <a:r>
                <a:rPr kumimoji="0" lang="zh-CN" altLang="en-US" sz="2400" b="1">
                  <a:latin typeface="Arial" charset="0"/>
                  <a:ea typeface="宋体" pitchFamily="2" charset="-122"/>
                </a:rPr>
                <a:t>过程完成</a:t>
              </a:r>
              <a:endParaRPr kumimoji="0" lang="zh-CN" altLang="en-US" sz="2400" b="1">
                <a:solidFill>
                  <a:srgbClr val="FF0000"/>
                </a:solidFill>
                <a:latin typeface="Arial" charset="0"/>
                <a:ea typeface="宋体" pitchFamily="2" charset="-122"/>
              </a:endParaRPr>
            </a:p>
          </p:txBody>
        </p:sp>
        <p:pic>
          <p:nvPicPr>
            <p:cNvPr id="10257" name="Picture 3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 y="364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99" name="Group 39"/>
          <p:cNvGrpSpPr>
            <a:grpSpLocks/>
          </p:cNvGrpSpPr>
          <p:nvPr/>
        </p:nvGrpSpPr>
        <p:grpSpPr bwMode="auto">
          <a:xfrm>
            <a:off x="1202110" y="5900738"/>
            <a:ext cx="10778781" cy="609600"/>
            <a:chOff x="568" y="3789"/>
            <a:chExt cx="5093" cy="384"/>
          </a:xfrm>
        </p:grpSpPr>
        <p:sp>
          <p:nvSpPr>
            <p:cNvPr id="10254" name="Rectangle 35"/>
            <p:cNvSpPr>
              <a:spLocks noChangeArrowheads="1"/>
            </p:cNvSpPr>
            <p:nvPr/>
          </p:nvSpPr>
          <p:spPr bwMode="auto">
            <a:xfrm>
              <a:off x="568" y="3789"/>
              <a:ext cx="509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a:latin typeface="Arial" charset="0"/>
                  <a:ea typeface="宋体" pitchFamily="2" charset="-122"/>
                </a:rPr>
                <a:t>子进程之间调度切换代价大：现场、栈、</a:t>
              </a:r>
              <a:r>
                <a:rPr kumimoji="0" lang="zh-CN" altLang="en-US" sz="2400" b="1">
                  <a:solidFill>
                    <a:srgbClr val="CC0000"/>
                  </a:solidFill>
                  <a:latin typeface="Arial" charset="0"/>
                  <a:ea typeface="宋体" pitchFamily="2" charset="-122"/>
                </a:rPr>
                <a:t>页表</a:t>
              </a:r>
              <a:endParaRPr kumimoji="0" lang="en-US" altLang="zh-CN" sz="2400" b="1">
                <a:solidFill>
                  <a:srgbClr val="CC0000"/>
                </a:solidFill>
                <a:latin typeface="Arial" charset="0"/>
                <a:ea typeface="宋体" pitchFamily="2" charset="-122"/>
              </a:endParaRPr>
            </a:p>
          </p:txBody>
        </p:sp>
        <p:pic>
          <p:nvPicPr>
            <p:cNvPr id="10255" name="Picture 3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 y="392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8163"/>
                                        </p:tgtEl>
                                        <p:attrNameLst>
                                          <p:attrName>style.visibility</p:attrName>
                                        </p:attrNameLst>
                                      </p:cBhvr>
                                      <p:to>
                                        <p:strVal val="visible"/>
                                      </p:to>
                                    </p:set>
                                    <p:animEffect transition="in" filter="fade">
                                      <p:cBhvr>
                                        <p:cTn id="7" dur="500"/>
                                        <p:tgtEl>
                                          <p:spTgt spid="3481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8165"/>
                                        </p:tgtEl>
                                        <p:attrNameLst>
                                          <p:attrName>style.visibility</p:attrName>
                                        </p:attrNameLst>
                                      </p:cBhvr>
                                      <p:to>
                                        <p:strVal val="visible"/>
                                      </p:to>
                                    </p:set>
                                  </p:childTnLst>
                                </p:cTn>
                              </p:par>
                            </p:childTnLst>
                          </p:cTn>
                        </p:par>
                        <p:par>
                          <p:cTn id="12" fill="hold" nodeType="afterGroup">
                            <p:stCondLst>
                              <p:cond delay="0"/>
                            </p:stCondLst>
                            <p:childTnLst>
                              <p:par>
                                <p:cTn id="13" presetID="10" presetClass="entr" presetSubtype="0" fill="hold" nodeType="afterEffect">
                                  <p:stCondLst>
                                    <p:cond delay="0"/>
                                  </p:stCondLst>
                                  <p:childTnLst>
                                    <p:set>
                                      <p:cBhvr>
                                        <p:cTn id="14" dur="1" fill="hold">
                                          <p:stCondLst>
                                            <p:cond delay="0"/>
                                          </p:stCondLst>
                                        </p:cTn>
                                        <p:tgtEl>
                                          <p:spTgt spid="348166"/>
                                        </p:tgtEl>
                                        <p:attrNameLst>
                                          <p:attrName>style.visibility</p:attrName>
                                        </p:attrNameLst>
                                      </p:cBhvr>
                                      <p:to>
                                        <p:strVal val="visible"/>
                                      </p:to>
                                    </p:set>
                                    <p:animEffect transition="in" filter="fade">
                                      <p:cBhvr>
                                        <p:cTn id="15" dur="500"/>
                                        <p:tgtEl>
                                          <p:spTgt spid="348166"/>
                                        </p:tgtEl>
                                      </p:cBhvr>
                                    </p:animEffect>
                                  </p:childTnLst>
                                </p:cTn>
                              </p:par>
                            </p:childTnLst>
                          </p:cTn>
                        </p:par>
                        <p:par>
                          <p:cTn id="16" fill="hold" nodeType="afterGroup">
                            <p:stCondLst>
                              <p:cond delay="500"/>
                            </p:stCondLst>
                            <p:childTnLst>
                              <p:par>
                                <p:cTn id="17" presetID="10" presetClass="entr" presetSubtype="0" fill="hold" nodeType="afterEffect">
                                  <p:stCondLst>
                                    <p:cond delay="0"/>
                                  </p:stCondLst>
                                  <p:childTnLst>
                                    <p:set>
                                      <p:cBhvr>
                                        <p:cTn id="18" dur="1" fill="hold">
                                          <p:stCondLst>
                                            <p:cond delay="0"/>
                                          </p:stCondLst>
                                        </p:cTn>
                                        <p:tgtEl>
                                          <p:spTgt spid="348172"/>
                                        </p:tgtEl>
                                        <p:attrNameLst>
                                          <p:attrName>style.visibility</p:attrName>
                                        </p:attrNameLst>
                                      </p:cBhvr>
                                      <p:to>
                                        <p:strVal val="visible"/>
                                      </p:to>
                                    </p:set>
                                    <p:animEffect transition="in" filter="fade">
                                      <p:cBhvr>
                                        <p:cTn id="19" dur="500"/>
                                        <p:tgtEl>
                                          <p:spTgt spid="348172"/>
                                        </p:tgtEl>
                                      </p:cBhvr>
                                    </p:animEffect>
                                  </p:childTnLst>
                                </p:cTn>
                              </p:par>
                            </p:childTnLst>
                          </p:cTn>
                        </p:par>
                        <p:par>
                          <p:cTn id="20" fill="hold" nodeType="afterGroup">
                            <p:stCondLst>
                              <p:cond delay="1000"/>
                            </p:stCondLst>
                            <p:childTnLst>
                              <p:par>
                                <p:cTn id="21" presetID="10" presetClass="entr" presetSubtype="0" fill="hold" nodeType="afterEffect">
                                  <p:stCondLst>
                                    <p:cond delay="0"/>
                                  </p:stCondLst>
                                  <p:childTnLst>
                                    <p:set>
                                      <p:cBhvr>
                                        <p:cTn id="22" dur="1" fill="hold">
                                          <p:stCondLst>
                                            <p:cond delay="0"/>
                                          </p:stCondLst>
                                        </p:cTn>
                                        <p:tgtEl>
                                          <p:spTgt spid="348169"/>
                                        </p:tgtEl>
                                        <p:attrNameLst>
                                          <p:attrName>style.visibility</p:attrName>
                                        </p:attrNameLst>
                                      </p:cBhvr>
                                      <p:to>
                                        <p:strVal val="visible"/>
                                      </p:to>
                                    </p:set>
                                    <p:animEffect transition="in" filter="fade">
                                      <p:cBhvr>
                                        <p:cTn id="23" dur="500"/>
                                        <p:tgtEl>
                                          <p:spTgt spid="348169"/>
                                        </p:tgtEl>
                                      </p:cBhvr>
                                    </p:animEffect>
                                  </p:childTnLst>
                                </p:cTn>
                              </p:par>
                            </p:childTnLst>
                          </p:cTn>
                        </p:par>
                        <p:par>
                          <p:cTn id="24" fill="hold" nodeType="afterGroup">
                            <p:stCondLst>
                              <p:cond delay="1500"/>
                            </p:stCondLst>
                            <p:childTnLst>
                              <p:par>
                                <p:cTn id="25" presetID="10" presetClass="entr" presetSubtype="0" fill="hold" nodeType="afterEffect">
                                  <p:stCondLst>
                                    <p:cond delay="0"/>
                                  </p:stCondLst>
                                  <p:childTnLst>
                                    <p:set>
                                      <p:cBhvr>
                                        <p:cTn id="26" dur="1" fill="hold">
                                          <p:stCondLst>
                                            <p:cond delay="0"/>
                                          </p:stCondLst>
                                        </p:cTn>
                                        <p:tgtEl>
                                          <p:spTgt spid="348175"/>
                                        </p:tgtEl>
                                        <p:attrNameLst>
                                          <p:attrName>style.visibility</p:attrName>
                                        </p:attrNameLst>
                                      </p:cBhvr>
                                      <p:to>
                                        <p:strVal val="visible"/>
                                      </p:to>
                                    </p:set>
                                    <p:animEffect transition="in" filter="fade">
                                      <p:cBhvr>
                                        <p:cTn id="27" dur="500"/>
                                        <p:tgtEl>
                                          <p:spTgt spid="3481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48164"/>
                                        </p:tgtEl>
                                        <p:attrNameLst>
                                          <p:attrName>style.visibility</p:attrName>
                                        </p:attrNameLst>
                                      </p:cBhvr>
                                      <p:to>
                                        <p:strVal val="visible"/>
                                      </p:to>
                                    </p:set>
                                    <p:animEffect transition="in" filter="blinds(horizontal)">
                                      <p:cBhvr>
                                        <p:cTn id="32" dur="500"/>
                                        <p:tgtEl>
                                          <p:spTgt spid="348164"/>
                                        </p:tgtEl>
                                      </p:cBhvr>
                                    </p:animEffect>
                                  </p:childTnLst>
                                </p:cTn>
                              </p:par>
                            </p:childTnLst>
                          </p:cTn>
                        </p:par>
                        <p:par>
                          <p:cTn id="33" fill="hold" nodeType="afterGroup">
                            <p:stCondLst>
                              <p:cond delay="500"/>
                            </p:stCondLst>
                            <p:childTnLst>
                              <p:par>
                                <p:cTn id="34" presetID="3" presetClass="entr" presetSubtype="10" fill="hold" nodeType="afterEffect">
                                  <p:stCondLst>
                                    <p:cond delay="0"/>
                                  </p:stCondLst>
                                  <p:childTnLst>
                                    <p:set>
                                      <p:cBhvr>
                                        <p:cTn id="35" dur="1" fill="hold">
                                          <p:stCondLst>
                                            <p:cond delay="0"/>
                                          </p:stCondLst>
                                        </p:cTn>
                                        <p:tgtEl>
                                          <p:spTgt spid="348189"/>
                                        </p:tgtEl>
                                        <p:attrNameLst>
                                          <p:attrName>style.visibility</p:attrName>
                                        </p:attrNameLst>
                                      </p:cBhvr>
                                      <p:to>
                                        <p:strVal val="visible"/>
                                      </p:to>
                                    </p:set>
                                    <p:animEffect transition="in" filter="blinds(horizontal)">
                                      <p:cBhvr>
                                        <p:cTn id="36" dur="500"/>
                                        <p:tgtEl>
                                          <p:spTgt spid="348189"/>
                                        </p:tgtEl>
                                      </p:cBhvr>
                                    </p:animEffect>
                                  </p:childTnLst>
                                </p:cTn>
                              </p:par>
                            </p:childTnLst>
                          </p:cTn>
                        </p:par>
                        <p:par>
                          <p:cTn id="37" fill="hold" nodeType="afterGroup">
                            <p:stCondLst>
                              <p:cond delay="1000"/>
                            </p:stCondLst>
                            <p:childTnLst>
                              <p:par>
                                <p:cTn id="38" presetID="3" presetClass="entr" presetSubtype="10" fill="hold" nodeType="afterEffect">
                                  <p:stCondLst>
                                    <p:cond delay="0"/>
                                  </p:stCondLst>
                                  <p:childTnLst>
                                    <p:set>
                                      <p:cBhvr>
                                        <p:cTn id="39" dur="1" fill="hold">
                                          <p:stCondLst>
                                            <p:cond delay="0"/>
                                          </p:stCondLst>
                                        </p:cTn>
                                        <p:tgtEl>
                                          <p:spTgt spid="348201"/>
                                        </p:tgtEl>
                                        <p:attrNameLst>
                                          <p:attrName>style.visibility</p:attrName>
                                        </p:attrNameLst>
                                      </p:cBhvr>
                                      <p:to>
                                        <p:strVal val="visible"/>
                                      </p:to>
                                    </p:set>
                                    <p:animEffect transition="in" filter="blinds(horizontal)">
                                      <p:cBhvr>
                                        <p:cTn id="40" dur="500"/>
                                        <p:tgtEl>
                                          <p:spTgt spid="348201"/>
                                        </p:tgtEl>
                                      </p:cBhvr>
                                    </p:animEffect>
                                  </p:childTnLst>
                                </p:cTn>
                              </p:par>
                            </p:childTnLst>
                          </p:cTn>
                        </p:par>
                        <p:par>
                          <p:cTn id="41" fill="hold" nodeType="afterGroup">
                            <p:stCondLst>
                              <p:cond delay="1500"/>
                            </p:stCondLst>
                            <p:childTnLst>
                              <p:par>
                                <p:cTn id="42" presetID="3" presetClass="entr" presetSubtype="10" fill="hold" nodeType="afterEffect">
                                  <p:stCondLst>
                                    <p:cond delay="0"/>
                                  </p:stCondLst>
                                  <p:childTnLst>
                                    <p:set>
                                      <p:cBhvr>
                                        <p:cTn id="43" dur="1" fill="hold">
                                          <p:stCondLst>
                                            <p:cond delay="0"/>
                                          </p:stCondLst>
                                        </p:cTn>
                                        <p:tgtEl>
                                          <p:spTgt spid="348200"/>
                                        </p:tgtEl>
                                        <p:attrNameLst>
                                          <p:attrName>style.visibility</p:attrName>
                                        </p:attrNameLst>
                                      </p:cBhvr>
                                      <p:to>
                                        <p:strVal val="visible"/>
                                      </p:to>
                                    </p:set>
                                    <p:animEffect transition="in" filter="blinds(horizontal)">
                                      <p:cBhvr>
                                        <p:cTn id="44" dur="500"/>
                                        <p:tgtEl>
                                          <p:spTgt spid="348200"/>
                                        </p:tgtEl>
                                      </p:cBhvr>
                                    </p:animEffect>
                                  </p:childTnLst>
                                </p:cTn>
                              </p:par>
                            </p:childTnLst>
                          </p:cTn>
                        </p:par>
                        <p:par>
                          <p:cTn id="45" fill="hold" nodeType="afterGroup">
                            <p:stCondLst>
                              <p:cond delay="2000"/>
                            </p:stCondLst>
                            <p:childTnLst>
                              <p:par>
                                <p:cTn id="46" presetID="3" presetClass="entr" presetSubtype="10" fill="hold" nodeType="afterEffect">
                                  <p:stCondLst>
                                    <p:cond delay="0"/>
                                  </p:stCondLst>
                                  <p:childTnLst>
                                    <p:set>
                                      <p:cBhvr>
                                        <p:cTn id="47" dur="1" fill="hold">
                                          <p:stCondLst>
                                            <p:cond delay="0"/>
                                          </p:stCondLst>
                                        </p:cTn>
                                        <p:tgtEl>
                                          <p:spTgt spid="348199"/>
                                        </p:tgtEl>
                                        <p:attrNameLst>
                                          <p:attrName>style.visibility</p:attrName>
                                        </p:attrNameLst>
                                      </p:cBhvr>
                                      <p:to>
                                        <p:strVal val="visible"/>
                                      </p:to>
                                    </p:set>
                                    <p:animEffect transition="in" filter="blinds(horizontal)">
                                      <p:cBhvr>
                                        <p:cTn id="48" dur="500"/>
                                        <p:tgtEl>
                                          <p:spTgt spid="34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p:bldP spid="348164" grpId="0"/>
      <p:bldP spid="3481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92582" y="277813"/>
            <a:ext cx="8505777" cy="576262"/>
          </a:xfrm>
        </p:spPr>
        <p:txBody>
          <a:bodyPr/>
          <a:lstStyle/>
          <a:p>
            <a:pPr eaLnBrk="1" hangingPunct="1"/>
            <a:r>
              <a:rPr lang="zh-CN" altLang="en-US" smtClean="0">
                <a:latin typeface="黑体" pitchFamily="2" charset="-122"/>
                <a:ea typeface="黑体" pitchFamily="2" charset="-122"/>
              </a:rPr>
              <a:t>第</a:t>
            </a:r>
            <a:r>
              <a:rPr lang="en-US" altLang="zh-CN" smtClean="0">
                <a:latin typeface="黑体" pitchFamily="2" charset="-122"/>
                <a:ea typeface="黑体" pitchFamily="2" charset="-122"/>
              </a:rPr>
              <a:t>4</a:t>
            </a:r>
            <a:r>
              <a:rPr lang="zh-CN" altLang="en-US" smtClean="0">
                <a:latin typeface="黑体" pitchFamily="2" charset="-122"/>
                <a:ea typeface="黑体" pitchFamily="2" charset="-122"/>
              </a:rPr>
              <a:t>章</a:t>
            </a:r>
            <a:r>
              <a:rPr lang="en-US" altLang="zh-CN" smtClean="0">
                <a:latin typeface="黑体" pitchFamily="2" charset="-122"/>
                <a:ea typeface="黑体" pitchFamily="2" charset="-122"/>
              </a:rPr>
              <a:t> </a:t>
            </a:r>
            <a:r>
              <a:rPr lang="zh-CN" altLang="en-US" smtClean="0">
                <a:latin typeface="黑体" pitchFamily="2" charset="-122"/>
                <a:ea typeface="黑体" pitchFamily="2" charset="-122"/>
              </a:rPr>
              <a:t>线程</a:t>
            </a:r>
          </a:p>
        </p:txBody>
      </p:sp>
      <p:sp>
        <p:nvSpPr>
          <p:cNvPr id="3075" name="Rectangle 3"/>
          <p:cNvSpPr>
            <a:spLocks noGrp="1" noChangeArrowheads="1"/>
          </p:cNvSpPr>
          <p:nvPr>
            <p:ph type="body" idx="1"/>
          </p:nvPr>
        </p:nvSpPr>
        <p:spPr>
          <a:xfrm>
            <a:off x="2351311" y="1360488"/>
            <a:ext cx="8048635" cy="4267200"/>
          </a:xfrm>
          <a:ln>
            <a:solidFill>
              <a:srgbClr val="C0C0C0"/>
            </a:solidFill>
            <a:miter lim="800000"/>
            <a:headEnd/>
            <a:tailEnd/>
          </a:ln>
        </p:spPr>
        <p:txBody>
          <a:bodyPr/>
          <a:lstStyle/>
          <a:p>
            <a:pPr>
              <a:buFont typeface="Monotype Sorts" charset="2"/>
              <a:buNone/>
            </a:pPr>
            <a:r>
              <a:rPr lang="zh-CN" altLang="en-US" sz="2800" dirty="0" smtClean="0">
                <a:ea typeface="黑体" pitchFamily="2" charset="-122"/>
              </a:rPr>
              <a:t>                     主要内容</a:t>
            </a:r>
          </a:p>
          <a:p>
            <a:pPr>
              <a:buFont typeface="Monotype Sorts" charset="2"/>
              <a:buNone/>
            </a:pPr>
            <a:r>
              <a:rPr lang="en-US" altLang="zh-CN" sz="2400" b="1" dirty="0" smtClean="0">
                <a:latin typeface="宋体" pitchFamily="2" charset="-122"/>
                <a:ea typeface="宋体" pitchFamily="2" charset="-122"/>
              </a:rPr>
              <a:t>4.1 </a:t>
            </a:r>
            <a:r>
              <a:rPr lang="zh-CN" altLang="en-US" sz="2400" b="1" dirty="0" smtClean="0">
                <a:latin typeface="宋体" pitchFamily="2" charset="-122"/>
                <a:ea typeface="宋体" pitchFamily="2" charset="-122"/>
              </a:rPr>
              <a:t>线程的引入</a:t>
            </a:r>
          </a:p>
          <a:p>
            <a:pPr>
              <a:buFont typeface="Monotype Sorts" charset="2"/>
              <a:buNone/>
            </a:pPr>
            <a:r>
              <a:rPr lang="en-US" altLang="zh-CN" sz="2400" b="1" dirty="0" smtClean="0">
                <a:latin typeface="宋体" pitchFamily="2" charset="-122"/>
                <a:ea typeface="宋体" pitchFamily="2" charset="-122"/>
              </a:rPr>
              <a:t>4.2 </a:t>
            </a:r>
            <a:r>
              <a:rPr lang="zh-CN" altLang="en-US" sz="2400" b="1" dirty="0" smtClean="0">
                <a:latin typeface="宋体" pitchFamily="2" charset="-122"/>
                <a:ea typeface="宋体" pitchFamily="2" charset="-122"/>
              </a:rPr>
              <a:t>多线程模型</a:t>
            </a:r>
          </a:p>
          <a:p>
            <a:pPr>
              <a:buFont typeface="Monotype Sorts" charset="2"/>
              <a:buNone/>
            </a:pPr>
            <a:r>
              <a:rPr lang="zh-CN" altLang="en-US" sz="2400" b="1" dirty="0" smtClean="0">
                <a:solidFill>
                  <a:srgbClr val="0000FF"/>
                </a:solidFill>
                <a:latin typeface="宋体" pitchFamily="2" charset="-122"/>
                <a:ea typeface="宋体" pitchFamily="2" charset="-122"/>
              </a:rPr>
              <a:t>   多对一模型、一对一模型、多对多模型</a:t>
            </a:r>
            <a:endParaRPr lang="zh-CN" altLang="en-US" sz="2400" b="1" dirty="0" smtClean="0">
              <a:latin typeface="宋体" pitchFamily="2" charset="-122"/>
              <a:ea typeface="宋体" pitchFamily="2" charset="-122"/>
            </a:endParaRPr>
          </a:p>
          <a:p>
            <a:pPr>
              <a:buNone/>
            </a:pPr>
            <a:r>
              <a:rPr lang="en-US" altLang="zh-CN" sz="2400" b="1" dirty="0" smtClean="0">
                <a:latin typeface="宋体" pitchFamily="2" charset="-122"/>
                <a:ea typeface="宋体" pitchFamily="2" charset="-122"/>
              </a:rPr>
              <a:t>4.3 </a:t>
            </a:r>
            <a:r>
              <a:rPr lang="zh-CN" altLang="en-US" sz="2400" b="1" dirty="0" smtClean="0">
                <a:latin typeface="宋体" pitchFamily="2" charset="-122"/>
                <a:ea typeface="宋体" pitchFamily="2" charset="-122"/>
              </a:rPr>
              <a:t>用户线程与内核线程的比较</a:t>
            </a:r>
            <a:endParaRPr lang="en-US" altLang="zh-CN" sz="2400" b="1" dirty="0" smtClean="0">
              <a:latin typeface="宋体" pitchFamily="2" charset="-122"/>
              <a:ea typeface="宋体" pitchFamily="2" charset="-122"/>
            </a:endParaRPr>
          </a:p>
          <a:p>
            <a:pPr>
              <a:buFont typeface="Monotype Sorts" charset="2"/>
              <a:buNone/>
            </a:pPr>
            <a:r>
              <a:rPr lang="en-US" altLang="zh-CN" sz="2400" b="1" dirty="0" smtClean="0">
                <a:latin typeface="宋体" pitchFamily="2" charset="-122"/>
                <a:ea typeface="宋体" pitchFamily="2" charset="-122"/>
              </a:rPr>
              <a:t>4.4 </a:t>
            </a:r>
            <a:r>
              <a:rPr lang="zh-CN" altLang="en-US" sz="2400" b="1" dirty="0" smtClean="0">
                <a:latin typeface="宋体" pitchFamily="2" charset="-122"/>
                <a:ea typeface="宋体" pitchFamily="2" charset="-122"/>
              </a:rPr>
              <a:t>线程库</a:t>
            </a:r>
          </a:p>
          <a:p>
            <a:pPr>
              <a:buClr>
                <a:srgbClr val="0000FF"/>
              </a:buClr>
              <a:buFont typeface="Wingdings" pitchFamily="2" charset="2"/>
              <a:buNone/>
            </a:pPr>
            <a:r>
              <a:rPr lang="zh-CN" altLang="en-US" sz="2400" b="1" dirty="0" smtClean="0">
                <a:solidFill>
                  <a:srgbClr val="0000FF"/>
                </a:solidFill>
                <a:latin typeface="宋体" pitchFamily="2" charset="-122"/>
                <a:ea typeface="宋体" pitchFamily="2" charset="-122"/>
              </a:rPr>
              <a:t>   </a:t>
            </a:r>
            <a:r>
              <a:rPr lang="en-US" altLang="zh-CN" sz="2400" b="1" dirty="0" smtClean="0">
                <a:solidFill>
                  <a:srgbClr val="0000FF"/>
                </a:solidFill>
                <a:latin typeface="宋体" pitchFamily="2" charset="-122"/>
                <a:ea typeface="宋体" pitchFamily="2" charset="-122"/>
              </a:rPr>
              <a:t>POSIX </a:t>
            </a:r>
            <a:r>
              <a:rPr lang="en-US" altLang="zh-CN" sz="2400" b="1" dirty="0" err="1" smtClean="0">
                <a:solidFill>
                  <a:srgbClr val="0000FF"/>
                </a:solidFill>
                <a:latin typeface="宋体" pitchFamily="2" charset="-122"/>
                <a:ea typeface="宋体" pitchFamily="2" charset="-122"/>
              </a:rPr>
              <a:t>Pthread</a:t>
            </a:r>
            <a:r>
              <a:rPr lang="zh-CN" altLang="en-US" sz="2400" b="1" dirty="0" smtClean="0">
                <a:solidFill>
                  <a:srgbClr val="0000FF"/>
                </a:solidFill>
                <a:latin typeface="宋体" pitchFamily="2" charset="-122"/>
                <a:ea typeface="宋体" pitchFamily="2" charset="-122"/>
              </a:rPr>
              <a:t>线程库、</a:t>
            </a:r>
            <a:r>
              <a:rPr lang="en-US" altLang="zh-CN" sz="2400" b="1" dirty="0" smtClean="0">
                <a:solidFill>
                  <a:srgbClr val="0000FF"/>
                </a:solidFill>
                <a:latin typeface="宋体" pitchFamily="2" charset="-122"/>
                <a:ea typeface="宋体" pitchFamily="2" charset="-122"/>
              </a:rPr>
              <a:t>Win32</a:t>
            </a:r>
            <a:r>
              <a:rPr lang="zh-CN" altLang="en-US" sz="2400" b="1" dirty="0" smtClean="0">
                <a:solidFill>
                  <a:srgbClr val="0000FF"/>
                </a:solidFill>
                <a:latin typeface="宋体" pitchFamily="2" charset="-122"/>
                <a:ea typeface="宋体" pitchFamily="2" charset="-122"/>
              </a:rPr>
              <a:t>线程库、</a:t>
            </a:r>
            <a:r>
              <a:rPr lang="en-US" altLang="zh-CN" sz="2400" b="1" dirty="0" smtClean="0">
                <a:solidFill>
                  <a:srgbClr val="0000FF"/>
                </a:solidFill>
                <a:latin typeface="宋体" pitchFamily="2" charset="-122"/>
                <a:ea typeface="宋体" pitchFamily="2" charset="-122"/>
              </a:rPr>
              <a:t>Java</a:t>
            </a:r>
            <a:r>
              <a:rPr lang="zh-CN" altLang="en-US" sz="2400" b="1" dirty="0" smtClean="0">
                <a:solidFill>
                  <a:srgbClr val="0000FF"/>
                </a:solidFill>
                <a:latin typeface="宋体" pitchFamily="2" charset="-122"/>
                <a:ea typeface="宋体" pitchFamily="2" charset="-122"/>
              </a:rPr>
              <a:t>线程库</a:t>
            </a:r>
          </a:p>
          <a:p>
            <a:pPr>
              <a:buClr>
                <a:srgbClr val="0000FF"/>
              </a:buClr>
              <a:buFont typeface="Wingdings" pitchFamily="2" charset="2"/>
              <a:buNone/>
            </a:pPr>
            <a:r>
              <a:rPr lang="zh-CN" altLang="en-US" sz="2400" b="1" dirty="0" smtClean="0">
                <a:solidFill>
                  <a:srgbClr val="0000FF"/>
                </a:solidFill>
                <a:latin typeface="宋体" pitchFamily="2" charset="-122"/>
                <a:ea typeface="宋体" pitchFamily="2" charset="-122"/>
              </a:rPr>
              <a:t>   </a:t>
            </a:r>
            <a:r>
              <a:rPr lang="en-US" altLang="zh-CN" sz="2400" b="1" dirty="0" smtClean="0">
                <a:solidFill>
                  <a:srgbClr val="A50021"/>
                </a:solidFill>
                <a:latin typeface="宋体" pitchFamily="2" charset="-122"/>
                <a:ea typeface="宋体" pitchFamily="2" charset="-122"/>
              </a:rPr>
              <a:t>Linux2.6</a:t>
            </a:r>
            <a:r>
              <a:rPr lang="zh-CN" altLang="en-US" sz="2400" b="1" dirty="0" smtClean="0">
                <a:solidFill>
                  <a:srgbClr val="A50021"/>
                </a:solidFill>
                <a:latin typeface="宋体" pitchFamily="2" charset="-122"/>
                <a:ea typeface="宋体" pitchFamily="2" charset="-122"/>
              </a:rPr>
              <a:t>线程程序示例</a:t>
            </a:r>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title"/>
          </p:nvPr>
        </p:nvSpPr>
        <p:spPr>
          <a:xfrm>
            <a:off x="641267" y="876301"/>
            <a:ext cx="6101555" cy="676275"/>
          </a:xfrm>
        </p:spPr>
        <p:txBody>
          <a:bodyPr/>
          <a:lstStyle/>
          <a:p>
            <a:r>
              <a:rPr lang="zh-CN" altLang="en-US" sz="2800" u="sng" smtClean="0">
                <a:latin typeface="宋体" pitchFamily="2" charset="-122"/>
                <a:ea typeface="宋体" pitchFamily="2" charset="-122"/>
              </a:rPr>
              <a:t>多线程编程的</a:t>
            </a:r>
            <a:r>
              <a:rPr lang="en-US" altLang="zh-CN" sz="2800" u="sng" smtClean="0">
                <a:latin typeface="宋体" pitchFamily="2" charset="-122"/>
                <a:ea typeface="宋体" pitchFamily="2" charset="-122"/>
              </a:rPr>
              <a:t>4</a:t>
            </a:r>
            <a:r>
              <a:rPr lang="zh-CN" altLang="en-US" sz="2800" u="sng" smtClean="0">
                <a:latin typeface="宋体" pitchFamily="2" charset="-122"/>
                <a:ea typeface="宋体" pitchFamily="2" charset="-122"/>
              </a:rPr>
              <a:t>个优点：</a:t>
            </a:r>
          </a:p>
        </p:txBody>
      </p:sp>
      <p:sp>
        <p:nvSpPr>
          <p:cNvPr id="346119" name="Rectangle 7"/>
          <p:cNvSpPr>
            <a:spLocks noChangeArrowheads="1"/>
          </p:cNvSpPr>
          <p:nvPr/>
        </p:nvSpPr>
        <p:spPr bwMode="auto">
          <a:xfrm>
            <a:off x="1219042" y="1911350"/>
            <a:ext cx="1041687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179388" indent="63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10000"/>
              </a:lnSpc>
              <a:spcBef>
                <a:spcPct val="0"/>
              </a:spcBef>
              <a:buClr>
                <a:srgbClr val="008000"/>
              </a:buClr>
              <a:buFont typeface="Wingdings" pitchFamily="2" charset="2"/>
              <a:buChar char="n"/>
            </a:pPr>
            <a:r>
              <a:rPr kumimoji="0" lang="zh-CN" altLang="en-US" sz="2000" b="1">
                <a:solidFill>
                  <a:srgbClr val="CC0000"/>
                </a:solidFill>
                <a:latin typeface="Arial" charset="0"/>
                <a:ea typeface="宋体" pitchFamily="2" charset="-122"/>
              </a:rPr>
              <a:t> 响应度高：</a:t>
            </a:r>
            <a:r>
              <a:rPr kumimoji="0" lang="zh-CN" altLang="en-US" sz="2000" b="1">
                <a:latin typeface="Arial" charset="0"/>
                <a:ea typeface="宋体" pitchFamily="2" charset="-122"/>
              </a:rPr>
              <a:t>交互程序采用多线程，即使部分阻塞，其他部分</a:t>
            </a:r>
            <a:br>
              <a:rPr kumimoji="0" lang="zh-CN" altLang="en-US" sz="2000" b="1">
                <a:latin typeface="Arial" charset="0"/>
                <a:ea typeface="宋体" pitchFamily="2" charset="-122"/>
              </a:rPr>
            </a:br>
            <a:r>
              <a:rPr kumimoji="0" lang="zh-CN" altLang="en-US" sz="2000" b="1">
                <a:latin typeface="Arial" charset="0"/>
                <a:ea typeface="宋体" pitchFamily="2" charset="-122"/>
              </a:rPr>
              <a:t>                     仍能够执行</a:t>
            </a:r>
            <a:endParaRPr kumimoji="0" lang="zh-CN" altLang="en-US" sz="2000" b="1">
              <a:solidFill>
                <a:srgbClr val="FF0000"/>
              </a:solidFill>
              <a:latin typeface="Arial" charset="0"/>
              <a:ea typeface="宋体" pitchFamily="2" charset="-122"/>
            </a:endParaRPr>
          </a:p>
        </p:txBody>
      </p:sp>
      <p:sp>
        <p:nvSpPr>
          <p:cNvPr id="1126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4.1 </a:t>
            </a:r>
            <a:r>
              <a:rPr kumimoji="0" lang="zh-CN" altLang="en-US" sz="3200" b="1">
                <a:solidFill>
                  <a:srgbClr val="006699"/>
                </a:solidFill>
                <a:latin typeface="黑体" pitchFamily="2" charset="-122"/>
                <a:ea typeface="黑体" pitchFamily="2" charset="-122"/>
              </a:rPr>
              <a:t>线程的引入</a:t>
            </a:r>
          </a:p>
        </p:txBody>
      </p:sp>
      <p:sp>
        <p:nvSpPr>
          <p:cNvPr id="346141" name="Rectangle 29"/>
          <p:cNvSpPr>
            <a:spLocks noChangeArrowheads="1"/>
          </p:cNvSpPr>
          <p:nvPr/>
        </p:nvSpPr>
        <p:spPr bwMode="auto">
          <a:xfrm>
            <a:off x="1212694" y="2720975"/>
            <a:ext cx="1041687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179388" indent="63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10000"/>
              </a:lnSpc>
              <a:spcBef>
                <a:spcPct val="0"/>
              </a:spcBef>
              <a:buClr>
                <a:srgbClr val="008000"/>
              </a:buClr>
              <a:buFont typeface="Wingdings" pitchFamily="2" charset="2"/>
              <a:buChar char="n"/>
            </a:pPr>
            <a:r>
              <a:rPr kumimoji="0" lang="zh-CN" altLang="en-US" sz="2000" b="1">
                <a:solidFill>
                  <a:srgbClr val="CC0000"/>
                </a:solidFill>
                <a:latin typeface="Arial" charset="0"/>
                <a:ea typeface="宋体" pitchFamily="2" charset="-122"/>
              </a:rPr>
              <a:t> 资源共享：</a:t>
            </a:r>
            <a:r>
              <a:rPr kumimoji="0" lang="zh-CN" altLang="en-US" sz="2000" b="1">
                <a:latin typeface="Arial" charset="0"/>
                <a:ea typeface="宋体" pitchFamily="2" charset="-122"/>
              </a:rPr>
              <a:t>线程默认共享他们所属进程的所有资源</a:t>
            </a:r>
          </a:p>
        </p:txBody>
      </p:sp>
      <p:sp>
        <p:nvSpPr>
          <p:cNvPr id="346142" name="Rectangle 30"/>
          <p:cNvSpPr>
            <a:spLocks noChangeArrowheads="1"/>
          </p:cNvSpPr>
          <p:nvPr/>
        </p:nvSpPr>
        <p:spPr bwMode="auto">
          <a:xfrm>
            <a:off x="1206344" y="3216276"/>
            <a:ext cx="1041687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179388" indent="63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10000"/>
              </a:lnSpc>
              <a:spcBef>
                <a:spcPct val="0"/>
              </a:spcBef>
              <a:buClr>
                <a:srgbClr val="008000"/>
              </a:buClr>
              <a:buFont typeface="Wingdings" pitchFamily="2" charset="2"/>
              <a:buChar char="n"/>
            </a:pPr>
            <a:r>
              <a:rPr kumimoji="0" lang="zh-CN" altLang="en-US" sz="2000" b="1">
                <a:solidFill>
                  <a:srgbClr val="CC0000"/>
                </a:solidFill>
                <a:latin typeface="Arial" charset="0"/>
                <a:ea typeface="宋体" pitchFamily="2" charset="-122"/>
              </a:rPr>
              <a:t> 经济快捷：</a:t>
            </a:r>
            <a:r>
              <a:rPr kumimoji="0" lang="zh-CN" altLang="en-US" sz="2000" b="1">
                <a:latin typeface="Arial" charset="0"/>
                <a:ea typeface="宋体" pitchFamily="2" charset="-122"/>
              </a:rPr>
              <a:t>（</a:t>
            </a:r>
            <a:r>
              <a:rPr kumimoji="0" lang="en-US" altLang="zh-CN" sz="2000" b="1">
                <a:latin typeface="Arial" charset="0"/>
                <a:ea typeface="宋体" pitchFamily="2" charset="-122"/>
              </a:rPr>
              <a:t>1</a:t>
            </a:r>
            <a:r>
              <a:rPr kumimoji="0" lang="zh-CN" altLang="en-US" sz="2000" b="1">
                <a:latin typeface="Arial" charset="0"/>
                <a:ea typeface="宋体" pitchFamily="2" charset="-122"/>
              </a:rPr>
              <a:t>）多进程比多线程消耗资源更多；</a:t>
            </a:r>
            <a:br>
              <a:rPr kumimoji="0" lang="zh-CN" altLang="en-US" sz="2000" b="1">
                <a:latin typeface="Arial" charset="0"/>
                <a:ea typeface="宋体" pitchFamily="2" charset="-122"/>
              </a:rPr>
            </a:br>
            <a:r>
              <a:rPr kumimoji="0" lang="zh-CN" altLang="en-US" sz="2000" b="1">
                <a:latin typeface="Arial" charset="0"/>
                <a:ea typeface="宋体" pitchFamily="2" charset="-122"/>
              </a:rPr>
              <a:t>                      （</a:t>
            </a:r>
            <a:r>
              <a:rPr kumimoji="0" lang="en-US" altLang="zh-CN" sz="2000" b="1">
                <a:latin typeface="Arial" charset="0"/>
                <a:ea typeface="宋体" pitchFamily="2" charset="-122"/>
              </a:rPr>
              <a:t>2</a:t>
            </a:r>
            <a:r>
              <a:rPr kumimoji="0" lang="zh-CN" altLang="en-US" sz="2000" b="1">
                <a:latin typeface="Arial" charset="0"/>
                <a:ea typeface="宋体" pitchFamily="2" charset="-122"/>
              </a:rPr>
              <a:t>）线程切换只需切换少量现场（寄存器、栈），</a:t>
            </a:r>
            <a:br>
              <a:rPr kumimoji="0" lang="zh-CN" altLang="en-US" sz="2000" b="1">
                <a:latin typeface="Arial" charset="0"/>
                <a:ea typeface="宋体" pitchFamily="2" charset="-122"/>
              </a:rPr>
            </a:br>
            <a:r>
              <a:rPr kumimoji="0" lang="zh-CN" altLang="en-US" sz="2000" b="1">
                <a:latin typeface="Arial" charset="0"/>
                <a:ea typeface="宋体" pitchFamily="2" charset="-122"/>
              </a:rPr>
              <a:t>                       速度快很多</a:t>
            </a:r>
          </a:p>
        </p:txBody>
      </p:sp>
      <p:sp>
        <p:nvSpPr>
          <p:cNvPr id="346143" name="Rectangle 31"/>
          <p:cNvSpPr>
            <a:spLocks noChangeArrowheads="1"/>
          </p:cNvSpPr>
          <p:nvPr/>
        </p:nvSpPr>
        <p:spPr bwMode="auto">
          <a:xfrm>
            <a:off x="1219042" y="4340226"/>
            <a:ext cx="1041687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179388" indent="63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10000"/>
              </a:lnSpc>
              <a:spcBef>
                <a:spcPct val="0"/>
              </a:spcBef>
              <a:buClr>
                <a:srgbClr val="008000"/>
              </a:buClr>
              <a:buFont typeface="Wingdings" pitchFamily="2" charset="2"/>
              <a:buChar char="n"/>
            </a:pPr>
            <a:r>
              <a:rPr kumimoji="0" lang="zh-CN" altLang="en-US" sz="2000" b="1">
                <a:solidFill>
                  <a:srgbClr val="CC0000"/>
                </a:solidFill>
                <a:latin typeface="Arial" charset="0"/>
                <a:ea typeface="宋体" pitchFamily="2" charset="-122"/>
              </a:rPr>
              <a:t> 方便多</a:t>
            </a:r>
            <a:r>
              <a:rPr kumimoji="0" lang="en-US" altLang="zh-CN" sz="2000" b="1">
                <a:solidFill>
                  <a:srgbClr val="CC0000"/>
                </a:solidFill>
                <a:latin typeface="Arial" charset="0"/>
                <a:ea typeface="宋体" pitchFamily="2" charset="-122"/>
              </a:rPr>
              <a:t>CPU</a:t>
            </a:r>
            <a:r>
              <a:rPr kumimoji="0" lang="zh-CN" altLang="en-US" sz="2000" b="1">
                <a:solidFill>
                  <a:srgbClr val="CC0000"/>
                </a:solidFill>
                <a:latin typeface="Arial" charset="0"/>
                <a:ea typeface="宋体" pitchFamily="2" charset="-122"/>
              </a:rPr>
              <a:t>处理：</a:t>
            </a:r>
            <a:r>
              <a:rPr kumimoji="0" lang="zh-CN" altLang="en-US" sz="2000" b="1">
                <a:latin typeface="Arial" charset="0"/>
                <a:ea typeface="宋体" pitchFamily="2" charset="-122"/>
              </a:rPr>
              <a:t>线程由用户</a:t>
            </a:r>
            <a:r>
              <a:rPr kumimoji="0" lang="zh-CN" altLang="en-US" sz="2000" b="1">
                <a:solidFill>
                  <a:srgbClr val="CC0000"/>
                </a:solidFill>
                <a:latin typeface="Arial" charset="0"/>
                <a:ea typeface="宋体" pitchFamily="2" charset="-122"/>
              </a:rPr>
              <a:t>（程序员）</a:t>
            </a:r>
            <a:r>
              <a:rPr kumimoji="0" lang="zh-CN" altLang="en-US" sz="2000" b="1">
                <a:latin typeface="Arial" charset="0"/>
                <a:ea typeface="宋体" pitchFamily="2" charset="-122"/>
              </a:rPr>
              <a:t>编写，能够充分考</a:t>
            </a:r>
            <a:br>
              <a:rPr kumimoji="0" lang="zh-CN" altLang="en-US" sz="2000" b="1">
                <a:latin typeface="Arial" charset="0"/>
                <a:ea typeface="宋体" pitchFamily="2" charset="-122"/>
              </a:rPr>
            </a:br>
            <a:r>
              <a:rPr kumimoji="0" lang="zh-CN" altLang="en-US" sz="2000" b="1">
                <a:latin typeface="Arial" charset="0"/>
                <a:ea typeface="宋体" pitchFamily="2" charset="-122"/>
              </a:rPr>
              <a:t>           虑任务的</a:t>
            </a:r>
            <a:r>
              <a:rPr kumimoji="0" lang="zh-CN" altLang="en-US" sz="2000" b="1">
                <a:solidFill>
                  <a:srgbClr val="CC0000"/>
                </a:solidFill>
                <a:latin typeface="Arial" charset="0"/>
                <a:ea typeface="宋体" pitchFamily="2" charset="-122"/>
              </a:rPr>
              <a:t>有效分离</a:t>
            </a:r>
            <a:r>
              <a:rPr kumimoji="0" lang="zh-CN" altLang="en-US" sz="2000" b="1">
                <a:latin typeface="Arial" charset="0"/>
                <a:ea typeface="宋体" pitchFamily="2" charset="-122"/>
              </a:rPr>
              <a:t>，同时执行序列隶属于同一个进程的</a:t>
            </a:r>
            <a:br>
              <a:rPr kumimoji="0" lang="zh-CN" altLang="en-US" sz="2000" b="1">
                <a:latin typeface="Arial" charset="0"/>
                <a:ea typeface="宋体" pitchFamily="2" charset="-122"/>
              </a:rPr>
            </a:br>
            <a:r>
              <a:rPr kumimoji="0" lang="zh-CN" altLang="en-US" sz="2000" b="1">
                <a:latin typeface="Arial" charset="0"/>
                <a:ea typeface="宋体" pitchFamily="2" charset="-122"/>
              </a:rPr>
              <a:t>           地址空间，因此可以充分利用多</a:t>
            </a:r>
            <a:r>
              <a:rPr kumimoji="0" lang="en-US" altLang="zh-CN" sz="2000" b="1">
                <a:latin typeface="Arial" charset="0"/>
                <a:ea typeface="宋体" pitchFamily="2" charset="-122"/>
              </a:rPr>
              <a:t>CPU</a:t>
            </a:r>
            <a:r>
              <a:rPr kumimoji="0" lang="zh-CN" altLang="en-US" sz="2000" b="1">
                <a:latin typeface="Arial" charset="0"/>
                <a:ea typeface="宋体" pitchFamily="2" charset="-122"/>
              </a:rPr>
              <a:t>处理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6119"/>
                                        </p:tgtEl>
                                        <p:attrNameLst>
                                          <p:attrName>style.visibility</p:attrName>
                                        </p:attrNameLst>
                                      </p:cBhvr>
                                      <p:to>
                                        <p:strVal val="visible"/>
                                      </p:to>
                                    </p:set>
                                    <p:animEffect transition="in" filter="wipe(left)">
                                      <p:cBhvr>
                                        <p:cTn id="7" dur="500"/>
                                        <p:tgtEl>
                                          <p:spTgt spid="3461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6141"/>
                                        </p:tgtEl>
                                        <p:attrNameLst>
                                          <p:attrName>style.visibility</p:attrName>
                                        </p:attrNameLst>
                                      </p:cBhvr>
                                      <p:to>
                                        <p:strVal val="visible"/>
                                      </p:to>
                                    </p:set>
                                    <p:animEffect transition="in" filter="wipe(left)">
                                      <p:cBhvr>
                                        <p:cTn id="12" dur="500"/>
                                        <p:tgtEl>
                                          <p:spTgt spid="3461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6142"/>
                                        </p:tgtEl>
                                        <p:attrNameLst>
                                          <p:attrName>style.visibility</p:attrName>
                                        </p:attrNameLst>
                                      </p:cBhvr>
                                      <p:to>
                                        <p:strVal val="visible"/>
                                      </p:to>
                                    </p:set>
                                    <p:animEffect transition="in" filter="wipe(left)">
                                      <p:cBhvr>
                                        <p:cTn id="17" dur="500"/>
                                        <p:tgtEl>
                                          <p:spTgt spid="3461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6143"/>
                                        </p:tgtEl>
                                        <p:attrNameLst>
                                          <p:attrName>style.visibility</p:attrName>
                                        </p:attrNameLst>
                                      </p:cBhvr>
                                      <p:to>
                                        <p:strVal val="visible"/>
                                      </p:to>
                                    </p:set>
                                    <p:animEffect transition="in" filter="wipe(left)">
                                      <p:cBhvr>
                                        <p:cTn id="22" dur="500"/>
                                        <p:tgtEl>
                                          <p:spTgt spid="346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9" grpId="0"/>
      <p:bldP spid="346141" grpId="0"/>
      <p:bldP spid="346142" grpId="0"/>
      <p:bldP spid="3461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926979" y="976314"/>
            <a:ext cx="8406306" cy="790575"/>
          </a:xfrm>
        </p:spPr>
        <p:txBody>
          <a:bodyPr/>
          <a:lstStyle/>
          <a:p>
            <a:pPr algn="l">
              <a:lnSpc>
                <a:spcPct val="130000"/>
              </a:lnSpc>
              <a:buClr>
                <a:srgbClr val="FF0000"/>
              </a:buClr>
              <a:buFont typeface="Wingdings" pitchFamily="2" charset="2"/>
              <a:buChar char="l"/>
            </a:pPr>
            <a:r>
              <a:rPr lang="zh-CN" altLang="en-US" sz="2400" smtClean="0">
                <a:latin typeface="宋体" pitchFamily="2" charset="-122"/>
                <a:ea typeface="宋体" pitchFamily="2" charset="-122"/>
              </a:rPr>
              <a:t>线程有</a:t>
            </a:r>
            <a:r>
              <a:rPr lang="en-US" altLang="zh-CN" sz="2400" smtClean="0">
                <a:latin typeface="宋体" pitchFamily="2" charset="-122"/>
                <a:ea typeface="宋体" pitchFamily="2" charset="-122"/>
              </a:rPr>
              <a:t>2</a:t>
            </a:r>
            <a:r>
              <a:rPr lang="zh-CN" altLang="en-US" sz="2400" smtClean="0">
                <a:latin typeface="宋体" pitchFamily="2" charset="-122"/>
                <a:ea typeface="宋体" pitchFamily="2" charset="-122"/>
              </a:rPr>
              <a:t>种实现方法：</a:t>
            </a:r>
            <a:r>
              <a:rPr lang="zh-CN" altLang="en-US" sz="2000" smtClean="0">
                <a:solidFill>
                  <a:schemeClr val="tx1"/>
                </a:solidFill>
                <a:latin typeface="宋体" pitchFamily="2" charset="-122"/>
                <a:ea typeface="宋体" pitchFamily="2" charset="-122"/>
              </a:rPr>
              <a:t>（</a:t>
            </a:r>
            <a:r>
              <a:rPr lang="en-US" altLang="zh-CN" sz="2000" smtClean="0">
                <a:solidFill>
                  <a:schemeClr val="tx1"/>
                </a:solidFill>
                <a:latin typeface="宋体" pitchFamily="2" charset="-122"/>
                <a:ea typeface="宋体" pitchFamily="2" charset="-122"/>
              </a:rPr>
              <a:t>1</a:t>
            </a:r>
            <a:r>
              <a:rPr lang="zh-CN" altLang="en-US" sz="2000" smtClean="0">
                <a:solidFill>
                  <a:schemeClr val="tx1"/>
                </a:solidFill>
                <a:latin typeface="宋体" pitchFamily="2" charset="-122"/>
                <a:ea typeface="宋体" pitchFamily="2" charset="-122"/>
              </a:rPr>
              <a:t>）用户层的</a:t>
            </a:r>
            <a:r>
              <a:rPr lang="zh-CN" altLang="en-US" sz="2000" smtClean="0">
                <a:solidFill>
                  <a:srgbClr val="CC0000"/>
                </a:solidFill>
                <a:latin typeface="宋体" pitchFamily="2" charset="-122"/>
                <a:ea typeface="宋体" pitchFamily="2" charset="-122"/>
              </a:rPr>
              <a:t>用户线程</a:t>
            </a:r>
            <a:r>
              <a:rPr lang="zh-CN" altLang="en-US" sz="2000" smtClean="0">
                <a:solidFill>
                  <a:schemeClr val="tx1"/>
                </a:solidFill>
                <a:latin typeface="宋体" pitchFamily="2" charset="-122"/>
                <a:ea typeface="宋体" pitchFamily="2" charset="-122"/>
              </a:rPr>
              <a:t/>
            </a:r>
            <a:br>
              <a:rPr lang="zh-CN" altLang="en-US" sz="2000" smtClean="0">
                <a:solidFill>
                  <a:schemeClr val="tx1"/>
                </a:solidFill>
                <a:latin typeface="宋体" pitchFamily="2" charset="-122"/>
                <a:ea typeface="宋体" pitchFamily="2" charset="-122"/>
              </a:rPr>
            </a:br>
            <a:r>
              <a:rPr lang="zh-CN" altLang="en-US" sz="2000" smtClean="0">
                <a:solidFill>
                  <a:schemeClr val="tx1"/>
                </a:solidFill>
                <a:latin typeface="宋体" pitchFamily="2" charset="-122"/>
                <a:ea typeface="宋体" pitchFamily="2" charset="-122"/>
              </a:rPr>
              <a:t>                         （</a:t>
            </a:r>
            <a:r>
              <a:rPr lang="en-US" altLang="zh-CN" sz="2000" smtClean="0">
                <a:solidFill>
                  <a:schemeClr val="tx1"/>
                </a:solidFill>
                <a:latin typeface="宋体" pitchFamily="2" charset="-122"/>
                <a:ea typeface="宋体" pitchFamily="2" charset="-122"/>
              </a:rPr>
              <a:t>2</a:t>
            </a:r>
            <a:r>
              <a:rPr lang="zh-CN" altLang="en-US" sz="2000" smtClean="0">
                <a:solidFill>
                  <a:schemeClr val="tx1"/>
                </a:solidFill>
                <a:latin typeface="宋体" pitchFamily="2" charset="-122"/>
                <a:ea typeface="宋体" pitchFamily="2" charset="-122"/>
              </a:rPr>
              <a:t>）内核层的</a:t>
            </a:r>
            <a:r>
              <a:rPr lang="zh-CN" altLang="en-US" sz="2000" smtClean="0">
                <a:solidFill>
                  <a:srgbClr val="CC0000"/>
                </a:solidFill>
                <a:latin typeface="宋体" pitchFamily="2" charset="-122"/>
                <a:ea typeface="宋体" pitchFamily="2" charset="-122"/>
              </a:rPr>
              <a:t>内核线程</a:t>
            </a:r>
          </a:p>
        </p:txBody>
      </p:sp>
      <p:sp>
        <p:nvSpPr>
          <p:cNvPr id="12291"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4.2 </a:t>
            </a:r>
            <a:r>
              <a:rPr kumimoji="0" lang="zh-CN" altLang="en-US" sz="3200" b="1">
                <a:solidFill>
                  <a:srgbClr val="006699"/>
                </a:solidFill>
                <a:latin typeface="黑体" pitchFamily="2" charset="-122"/>
                <a:ea typeface="黑体" pitchFamily="2" charset="-122"/>
              </a:rPr>
              <a:t>多线程模型</a:t>
            </a:r>
          </a:p>
        </p:txBody>
      </p:sp>
      <p:sp>
        <p:nvSpPr>
          <p:cNvPr id="347144" name="Rectangle 8"/>
          <p:cNvSpPr>
            <a:spLocks noChangeArrowheads="1"/>
          </p:cNvSpPr>
          <p:nvPr/>
        </p:nvSpPr>
        <p:spPr bwMode="auto">
          <a:xfrm>
            <a:off x="996821" y="1800225"/>
            <a:ext cx="7415835"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spcBef>
                <a:spcPct val="0"/>
              </a:spcBef>
              <a:buClrTx/>
              <a:buSzTx/>
              <a:buFont typeface="Wingdings" pitchFamily="2" charset="2"/>
              <a:buChar char="n"/>
            </a:pPr>
            <a:r>
              <a:rPr kumimoji="0" lang="zh-CN" altLang="en-US" sz="2000" b="1">
                <a:solidFill>
                  <a:srgbClr val="CC0000"/>
                </a:solidFill>
                <a:latin typeface="宋体" pitchFamily="2" charset="-122"/>
                <a:ea typeface="宋体" pitchFamily="2" charset="-122"/>
              </a:rPr>
              <a:t> 用户线程：</a:t>
            </a:r>
            <a:r>
              <a:rPr kumimoji="0" lang="zh-CN" altLang="en-US" sz="2000" b="1">
                <a:latin typeface="宋体" pitchFamily="2" charset="-122"/>
                <a:ea typeface="宋体" pitchFamily="2" charset="-122"/>
              </a:rPr>
              <a:t>受内核支持，但不需内核管理</a:t>
            </a:r>
            <a:r>
              <a:rPr kumimoji="0" lang="en-US" altLang="zh-CN" sz="2000" b="1">
                <a:latin typeface="宋体" pitchFamily="2" charset="-122"/>
                <a:ea typeface="宋体" pitchFamily="2" charset="-122"/>
              </a:rPr>
              <a:t/>
            </a:r>
            <a:br>
              <a:rPr kumimoji="0" lang="en-US" altLang="zh-CN" sz="2000" b="1">
                <a:latin typeface="宋体" pitchFamily="2" charset="-122"/>
                <a:ea typeface="宋体" pitchFamily="2" charset="-122"/>
              </a:rPr>
            </a:br>
            <a:r>
              <a:rPr kumimoji="0" lang="en-US" altLang="zh-CN" sz="2000" b="1">
                <a:solidFill>
                  <a:srgbClr val="CC0000"/>
                </a:solidFill>
                <a:latin typeface="宋体" pitchFamily="2" charset="-122"/>
                <a:ea typeface="宋体" pitchFamily="2" charset="-122"/>
              </a:rPr>
              <a:t>  </a:t>
            </a:r>
            <a:r>
              <a:rPr kumimoji="0" lang="zh-CN" altLang="en-US" sz="2000" b="1">
                <a:solidFill>
                  <a:srgbClr val="CC0000"/>
                </a:solidFill>
                <a:latin typeface="宋体" pitchFamily="2" charset="-122"/>
                <a:ea typeface="宋体" pitchFamily="2" charset="-122"/>
              </a:rPr>
              <a:t>内核线程：</a:t>
            </a:r>
            <a:r>
              <a:rPr kumimoji="0" lang="zh-CN" altLang="en-US" sz="2000" b="1">
                <a:latin typeface="宋体" pitchFamily="2" charset="-122"/>
                <a:ea typeface="宋体" pitchFamily="2" charset="-122"/>
              </a:rPr>
              <a:t>由操作系统直接支持和管理</a:t>
            </a:r>
          </a:p>
        </p:txBody>
      </p:sp>
      <p:sp>
        <p:nvSpPr>
          <p:cNvPr id="347145" name="Rectangle 9"/>
          <p:cNvSpPr>
            <a:spLocks noChangeArrowheads="1"/>
          </p:cNvSpPr>
          <p:nvPr/>
        </p:nvSpPr>
        <p:spPr bwMode="auto">
          <a:xfrm>
            <a:off x="2209512" y="2695576"/>
            <a:ext cx="926344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spcBef>
                <a:spcPct val="0"/>
              </a:spcBef>
              <a:buClrTx/>
              <a:buSzTx/>
              <a:buFontTx/>
              <a:buNone/>
            </a:pPr>
            <a:r>
              <a:rPr kumimoji="0" lang="zh-CN" altLang="en-US" sz="2000" b="1">
                <a:solidFill>
                  <a:srgbClr val="CC0000"/>
                </a:solidFill>
                <a:latin typeface="宋体" pitchFamily="2" charset="-122"/>
                <a:ea typeface="宋体" pitchFamily="2" charset="-122"/>
              </a:rPr>
              <a:t>用户线程</a:t>
            </a:r>
            <a:r>
              <a:rPr kumimoji="0" lang="zh-CN" altLang="en-US" sz="2000" b="1">
                <a:latin typeface="宋体" pitchFamily="2" charset="-122"/>
                <a:ea typeface="宋体" pitchFamily="2" charset="-122"/>
              </a:rPr>
              <a:t>是用户程序建立的，</a:t>
            </a:r>
            <a:r>
              <a:rPr kumimoji="0" lang="zh-CN" altLang="en-US" sz="2000" b="1">
                <a:solidFill>
                  <a:srgbClr val="CC0000"/>
                </a:solidFill>
                <a:latin typeface="宋体" pitchFamily="2" charset="-122"/>
                <a:ea typeface="宋体" pitchFamily="2" charset="-122"/>
              </a:rPr>
              <a:t>内核线程</a:t>
            </a:r>
            <a:r>
              <a:rPr kumimoji="0" lang="zh-CN" altLang="en-US" sz="2000" b="1">
                <a:latin typeface="宋体" pitchFamily="2" charset="-122"/>
                <a:ea typeface="宋体" pitchFamily="2" charset="-122"/>
              </a:rPr>
              <a:t>是操作系统建立的？</a:t>
            </a:r>
          </a:p>
        </p:txBody>
      </p:sp>
      <p:sp>
        <p:nvSpPr>
          <p:cNvPr id="347146" name="WordArt 10"/>
          <p:cNvSpPr>
            <a:spLocks noChangeArrowheads="1" noChangeShapeType="1" noTextEdit="1"/>
          </p:cNvSpPr>
          <p:nvPr/>
        </p:nvSpPr>
        <p:spPr bwMode="auto">
          <a:xfrm>
            <a:off x="1161900" y="2763839"/>
            <a:ext cx="780948" cy="700087"/>
          </a:xfrm>
          <a:prstGeom prst="rect">
            <a:avLst/>
          </a:prstGeom>
        </p:spPr>
        <p:txBody>
          <a:bodyPr wrap="none" fromWordArt="1">
            <a:prstTxWarp prst="textCascadeUp">
              <a:avLst>
                <a:gd name="adj" fmla="val 100000"/>
              </a:avLst>
            </a:prstTxWarp>
            <a:scene3d>
              <a:camera prst="legacyPerspectiveFront">
                <a:rot lat="20519995" lon="1080000" rev="0"/>
              </a:camera>
              <a:lightRig rig="legacyHarsh2" dir="b"/>
            </a:scene3d>
            <a:sp3d extrusionH="430200" prstMaterial="legacyMatte">
              <a:extrusionClr>
                <a:srgbClr val="FF6600"/>
              </a:extrusionClr>
            </a:sp3d>
          </a:bodyPr>
          <a:lstStyle/>
          <a:p>
            <a:pPr algn="ctr"/>
            <a:r>
              <a:rPr lang="zh-CN" altLang="en-US" sz="3600" kern="10">
                <a:ln w="9525">
                  <a:round/>
                  <a:headEnd/>
                  <a:tailEnd/>
                </a:ln>
                <a:gradFill rotWithShape="1">
                  <a:gsLst>
                    <a:gs pos="0">
                      <a:srgbClr val="FFE701"/>
                    </a:gs>
                    <a:gs pos="100000">
                      <a:srgbClr val="FE3E02"/>
                    </a:gs>
                  </a:gsLst>
                  <a:lin ang="5400000" scaled="1"/>
                </a:gradFill>
                <a:latin typeface="宋体"/>
                <a:ea typeface="宋体"/>
              </a:rPr>
              <a:t>？</a:t>
            </a:r>
          </a:p>
        </p:txBody>
      </p:sp>
      <p:sp>
        <p:nvSpPr>
          <p:cNvPr id="347147" name="Rectangle 11"/>
          <p:cNvSpPr>
            <a:spLocks noChangeArrowheads="1"/>
          </p:cNvSpPr>
          <p:nvPr/>
        </p:nvSpPr>
        <p:spPr bwMode="auto">
          <a:xfrm>
            <a:off x="1079359" y="3605213"/>
            <a:ext cx="10406296"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20000"/>
              </a:lnSpc>
              <a:spcBef>
                <a:spcPct val="0"/>
              </a:spcBef>
              <a:buClrTx/>
              <a:buSzTx/>
              <a:buFontTx/>
              <a:buNone/>
            </a:pPr>
            <a:r>
              <a:rPr kumimoji="0" lang="zh-CN" altLang="en-US" sz="2000" b="1" dirty="0">
                <a:solidFill>
                  <a:srgbClr val="CC0000"/>
                </a:solidFill>
                <a:latin typeface="宋体" pitchFamily="2" charset="-122"/>
                <a:ea typeface="宋体" pitchFamily="2" charset="-122"/>
              </a:rPr>
              <a:t>答案：</a:t>
            </a:r>
            <a:r>
              <a:rPr kumimoji="0" lang="zh-CN" altLang="en-US" sz="2000" b="1" dirty="0">
                <a:latin typeface="宋体" pitchFamily="2" charset="-122"/>
                <a:ea typeface="宋体" pitchFamily="2" charset="-122"/>
              </a:rPr>
              <a:t>线程都是由用户程序创建</a:t>
            </a:r>
            <a:r>
              <a:rPr kumimoji="0" lang="zh-CN" altLang="en-US" sz="2000" b="1" dirty="0" smtClean="0">
                <a:latin typeface="宋体" pitchFamily="2" charset="-122"/>
                <a:ea typeface="宋体" pitchFamily="2" charset="-122"/>
              </a:rPr>
              <a:t>的。</a:t>
            </a:r>
            <a:r>
              <a:rPr kumimoji="0" lang="en-US" altLang="zh-CN" sz="2000" b="1" dirty="0" smtClean="0">
                <a:latin typeface="宋体" pitchFamily="2" charset="-122"/>
                <a:ea typeface="宋体" pitchFamily="2" charset="-122"/>
              </a:rPr>
              <a:t>1</a:t>
            </a:r>
            <a:r>
              <a:rPr kumimoji="0" lang="zh-CN" altLang="en-US" sz="2000" b="1" dirty="0" smtClean="0">
                <a:latin typeface="宋体" pitchFamily="2" charset="-122"/>
                <a:ea typeface="宋体" pitchFamily="2" charset="-122"/>
              </a:rPr>
              <a:t>）但</a:t>
            </a:r>
            <a:r>
              <a:rPr kumimoji="0" lang="zh-CN" altLang="en-US" sz="2000" b="1" dirty="0">
                <a:latin typeface="宋体" pitchFamily="2" charset="-122"/>
                <a:ea typeface="宋体" pitchFamily="2" charset="-122"/>
              </a:rPr>
              <a:t>操作系统的机制可以创建对应的数据结构对这些线程直接进行管理，并以线程为调度单位</a:t>
            </a:r>
            <a:r>
              <a:rPr kumimoji="0" lang="zh-CN" altLang="en-US" sz="2000" b="1" dirty="0" smtClean="0">
                <a:latin typeface="宋体" pitchFamily="2" charset="-122"/>
                <a:ea typeface="宋体" pitchFamily="2" charset="-122"/>
              </a:rPr>
              <a:t>；</a:t>
            </a:r>
            <a:r>
              <a:rPr kumimoji="0" lang="en-US" altLang="zh-CN" sz="2000" b="1" dirty="0" smtClean="0">
                <a:latin typeface="宋体" pitchFamily="2" charset="-122"/>
                <a:ea typeface="宋体" pitchFamily="2" charset="-122"/>
              </a:rPr>
              <a:t>2</a:t>
            </a:r>
            <a:r>
              <a:rPr kumimoji="0" lang="zh-CN" altLang="en-US" sz="2000" b="1" dirty="0" smtClean="0">
                <a:latin typeface="宋体" pitchFamily="2" charset="-122"/>
                <a:ea typeface="宋体" pitchFamily="2" charset="-122"/>
              </a:rPr>
              <a:t>）也</a:t>
            </a:r>
            <a:r>
              <a:rPr kumimoji="0" lang="zh-CN" altLang="en-US" sz="2000" b="1" dirty="0">
                <a:latin typeface="宋体" pitchFamily="2" charset="-122"/>
                <a:ea typeface="宋体" pitchFamily="2" charset="-122"/>
              </a:rPr>
              <a:t>可以完全不“感知”线程的存在，仍然以进程为管理和调度单位，线程的管理与调度完全由用户级程序来完成（当然也可能由编程语言提供用户级的库函数支持即</a:t>
            </a:r>
            <a:r>
              <a:rPr kumimoji="0" lang="zh-CN" altLang="en-US" sz="2000" b="1" dirty="0">
                <a:solidFill>
                  <a:srgbClr val="CC0000"/>
                </a:solidFill>
                <a:latin typeface="宋体" pitchFamily="2" charset="-122"/>
                <a:ea typeface="宋体" pitchFamily="2" charset="-122"/>
              </a:rPr>
              <a:t>线程库</a:t>
            </a:r>
            <a:r>
              <a:rPr kumimoji="0" lang="zh-CN" altLang="en-US" sz="2000" b="1" dirty="0">
                <a:latin typeface="宋体" pitchFamily="2" charset="-122"/>
                <a:ea typeface="宋体" pitchFamily="2" charset="-122"/>
              </a:rPr>
              <a:t>）</a:t>
            </a:r>
            <a:r>
              <a:rPr kumimoji="0" lang="en-US" altLang="zh-CN" sz="2000" b="1" dirty="0">
                <a:latin typeface="宋体" pitchFamily="2" charset="-122"/>
                <a:ea typeface="宋体" pitchFamily="2" charset="-122"/>
              </a:rPr>
              <a:t>--</a:t>
            </a:r>
            <a:r>
              <a:rPr kumimoji="0" lang="zh-CN" altLang="en-US" sz="2000" b="1" dirty="0">
                <a:solidFill>
                  <a:srgbClr val="CC0000"/>
                </a:solidFill>
                <a:latin typeface="宋体" pitchFamily="2" charset="-122"/>
                <a:ea typeface="宋体" pitchFamily="2" charset="-122"/>
              </a:rPr>
              <a:t>前者为内核线程，后者为用户线程</a:t>
            </a:r>
          </a:p>
        </p:txBody>
      </p:sp>
      <p:sp>
        <p:nvSpPr>
          <p:cNvPr id="347148" name="Rectangle 12"/>
          <p:cNvSpPr>
            <a:spLocks noChangeArrowheads="1"/>
          </p:cNvSpPr>
          <p:nvPr/>
        </p:nvSpPr>
        <p:spPr bwMode="auto">
          <a:xfrm>
            <a:off x="984123" y="5705476"/>
            <a:ext cx="1040629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spcBef>
                <a:spcPct val="0"/>
              </a:spcBef>
              <a:buClr>
                <a:srgbClr val="FF0000"/>
              </a:buClr>
              <a:buSzTx/>
              <a:buFont typeface="Wingdings" pitchFamily="2" charset="2"/>
              <a:buChar char="l"/>
            </a:pPr>
            <a:r>
              <a:rPr kumimoji="0" lang="zh-CN" altLang="en-US" sz="2000" b="1">
                <a:solidFill>
                  <a:srgbClr val="006699"/>
                </a:solidFill>
                <a:latin typeface="宋体" pitchFamily="2" charset="-122"/>
                <a:ea typeface="宋体" pitchFamily="2" charset="-122"/>
              </a:rPr>
              <a:t> 用户线程机制和内核线程机制存在一种关联关系，具体反映在线</a:t>
            </a:r>
            <a:br>
              <a:rPr kumimoji="0" lang="zh-CN" altLang="en-US" sz="2000" b="1">
                <a:solidFill>
                  <a:srgbClr val="006699"/>
                </a:solidFill>
                <a:latin typeface="宋体" pitchFamily="2" charset="-122"/>
                <a:ea typeface="宋体" pitchFamily="2" charset="-122"/>
              </a:rPr>
            </a:br>
            <a:r>
              <a:rPr kumimoji="0" lang="zh-CN" altLang="en-US" sz="2000" b="1">
                <a:solidFill>
                  <a:srgbClr val="006699"/>
                </a:solidFill>
                <a:latin typeface="宋体" pitchFamily="2" charset="-122"/>
                <a:ea typeface="宋体" pitchFamily="2" charset="-122"/>
              </a:rPr>
              <a:t>  程模型的实现上 </a:t>
            </a:r>
            <a:r>
              <a:rPr kumimoji="0" lang="en-US" altLang="zh-CN" sz="2000" b="1">
                <a:solidFill>
                  <a:srgbClr val="006699"/>
                </a:solidFill>
                <a:latin typeface="宋体" pitchFamily="2" charset="-122"/>
                <a:ea typeface="宋体" pitchFamily="2" charset="-122"/>
              </a:rPr>
              <a:t>-- </a:t>
            </a:r>
            <a:r>
              <a:rPr kumimoji="0" lang="zh-CN" altLang="en-US" sz="2000" b="1">
                <a:solidFill>
                  <a:srgbClr val="CC0000"/>
                </a:solidFill>
                <a:latin typeface="宋体" pitchFamily="2" charset="-122"/>
                <a:ea typeface="宋体" pitchFamily="2" charset="-122"/>
              </a:rPr>
              <a:t>多对一</a:t>
            </a:r>
            <a:r>
              <a:rPr kumimoji="0" lang="zh-CN" altLang="en-US" sz="2000" b="1">
                <a:solidFill>
                  <a:srgbClr val="006699"/>
                </a:solidFill>
                <a:latin typeface="宋体" pitchFamily="2" charset="-122"/>
                <a:ea typeface="宋体" pitchFamily="2" charset="-122"/>
              </a:rPr>
              <a:t>模型、</a:t>
            </a:r>
            <a:r>
              <a:rPr kumimoji="0" lang="zh-CN" altLang="en-US" sz="2000" b="1">
                <a:solidFill>
                  <a:srgbClr val="CC0000"/>
                </a:solidFill>
                <a:latin typeface="宋体" pitchFamily="2" charset="-122"/>
                <a:ea typeface="宋体" pitchFamily="2" charset="-122"/>
              </a:rPr>
              <a:t>一对一</a:t>
            </a:r>
            <a:r>
              <a:rPr kumimoji="0" lang="zh-CN" altLang="en-US" sz="2000" b="1">
                <a:solidFill>
                  <a:srgbClr val="006699"/>
                </a:solidFill>
                <a:latin typeface="宋体" pitchFamily="2" charset="-122"/>
                <a:ea typeface="宋体" pitchFamily="2" charset="-122"/>
              </a:rPr>
              <a:t>模型、</a:t>
            </a:r>
            <a:r>
              <a:rPr kumimoji="0" lang="zh-CN" altLang="en-US" sz="2000" b="1">
                <a:solidFill>
                  <a:srgbClr val="CC0000"/>
                </a:solidFill>
                <a:latin typeface="宋体" pitchFamily="2" charset="-122"/>
                <a:ea typeface="宋体" pitchFamily="2" charset="-122"/>
              </a:rPr>
              <a:t>多对多</a:t>
            </a:r>
            <a:r>
              <a:rPr kumimoji="0" lang="zh-CN" altLang="en-US" sz="2000" b="1">
                <a:solidFill>
                  <a:srgbClr val="006699"/>
                </a:solidFill>
                <a:latin typeface="宋体" pitchFamily="2" charset="-122"/>
                <a:ea typeface="宋体" pitchFamily="2" charset="-122"/>
              </a:rPr>
              <a:t>模型</a:t>
            </a:r>
            <a:endParaRPr kumimoji="0" lang="zh-CN" altLang="en-US" sz="2000" b="1">
              <a:solidFill>
                <a:srgbClr val="CC0000"/>
              </a:solidFill>
              <a:latin typeface="宋体" pitchFamily="2" charset="-122"/>
              <a:ea typeface="宋体"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7138"/>
                                        </p:tgtEl>
                                        <p:attrNameLst>
                                          <p:attrName>style.visibility</p:attrName>
                                        </p:attrNameLst>
                                      </p:cBhvr>
                                      <p:to>
                                        <p:strVal val="visible"/>
                                      </p:to>
                                    </p:set>
                                    <p:animEffect transition="in" filter="fade">
                                      <p:cBhvr>
                                        <p:cTn id="7" dur="500"/>
                                        <p:tgtEl>
                                          <p:spTgt spid="347138"/>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7144"/>
                                        </p:tgtEl>
                                        <p:attrNameLst>
                                          <p:attrName>style.visibility</p:attrName>
                                        </p:attrNameLst>
                                      </p:cBhvr>
                                      <p:to>
                                        <p:strVal val="visible"/>
                                      </p:to>
                                    </p:set>
                                    <p:animEffect transition="in" filter="fade">
                                      <p:cBhvr>
                                        <p:cTn id="11" dur="500"/>
                                        <p:tgtEl>
                                          <p:spTgt spid="3471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7146"/>
                                        </p:tgtEl>
                                        <p:attrNameLst>
                                          <p:attrName>style.visibility</p:attrName>
                                        </p:attrNameLst>
                                      </p:cBhvr>
                                      <p:to>
                                        <p:strVal val="visible"/>
                                      </p:to>
                                    </p:set>
                                    <p:animEffect transition="in" filter="fade">
                                      <p:cBhvr>
                                        <p:cTn id="16" dur="500"/>
                                        <p:tgtEl>
                                          <p:spTgt spid="347146"/>
                                        </p:tgtEl>
                                      </p:cBhvr>
                                    </p:animEffect>
                                  </p:childTnLst>
                                </p:cTn>
                              </p:par>
                            </p:childTnLst>
                          </p:cTn>
                        </p:par>
                        <p:par>
                          <p:cTn id="17" fill="hold" nodeType="afterGroup">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47145"/>
                                        </p:tgtEl>
                                        <p:attrNameLst>
                                          <p:attrName>style.visibility</p:attrName>
                                        </p:attrNameLst>
                                      </p:cBhvr>
                                      <p:to>
                                        <p:strVal val="visible"/>
                                      </p:to>
                                    </p:set>
                                    <p:animEffect transition="in" filter="fade">
                                      <p:cBhvr>
                                        <p:cTn id="20" dur="500"/>
                                        <p:tgtEl>
                                          <p:spTgt spid="3471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7147"/>
                                        </p:tgtEl>
                                        <p:attrNameLst>
                                          <p:attrName>style.visibility</p:attrName>
                                        </p:attrNameLst>
                                      </p:cBhvr>
                                      <p:to>
                                        <p:strVal val="visible"/>
                                      </p:to>
                                    </p:set>
                                    <p:animEffect transition="in" filter="fade">
                                      <p:cBhvr>
                                        <p:cTn id="25" dur="500"/>
                                        <p:tgtEl>
                                          <p:spTgt spid="34714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47148"/>
                                        </p:tgtEl>
                                        <p:attrNameLst>
                                          <p:attrName>style.visibility</p:attrName>
                                        </p:attrNameLst>
                                      </p:cBhvr>
                                      <p:to>
                                        <p:strVal val="visible"/>
                                      </p:to>
                                    </p:set>
                                    <p:animEffect transition="in" filter="fade">
                                      <p:cBhvr>
                                        <p:cTn id="30" dur="500"/>
                                        <p:tgtEl>
                                          <p:spTgt spid="347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8" grpId="0"/>
      <p:bldP spid="347144" grpId="0"/>
      <p:bldP spid="347145" grpId="0"/>
      <p:bldP spid="347146" grpId="0" animBg="1"/>
      <p:bldP spid="347147" grpId="0"/>
      <p:bldP spid="3471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4.2 </a:t>
            </a:r>
            <a:r>
              <a:rPr kumimoji="0" lang="zh-CN" altLang="en-US" sz="3200" b="1">
                <a:solidFill>
                  <a:srgbClr val="006699"/>
                </a:solidFill>
                <a:latin typeface="黑体" pitchFamily="2" charset="-122"/>
                <a:ea typeface="黑体" pitchFamily="2" charset="-122"/>
              </a:rPr>
              <a:t>多线程模型</a:t>
            </a:r>
          </a:p>
        </p:txBody>
      </p:sp>
      <p:sp>
        <p:nvSpPr>
          <p:cNvPr id="13315" name="Rectangle 51"/>
          <p:cNvSpPr>
            <a:spLocks noChangeArrowheads="1"/>
          </p:cNvSpPr>
          <p:nvPr/>
        </p:nvSpPr>
        <p:spPr bwMode="auto">
          <a:xfrm>
            <a:off x="632962" y="984701"/>
            <a:ext cx="11109095" cy="1275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b="1" u="sng" dirty="0">
                <a:solidFill>
                  <a:srgbClr val="006699"/>
                </a:solidFill>
                <a:latin typeface="宋体" pitchFamily="2" charset="-122"/>
                <a:ea typeface="宋体" pitchFamily="2" charset="-122"/>
              </a:rPr>
              <a:t>4.2.1 </a:t>
            </a:r>
            <a:r>
              <a:rPr kumimoji="0" lang="zh-CN" altLang="en-US" b="1" u="sng" dirty="0">
                <a:solidFill>
                  <a:srgbClr val="006699"/>
                </a:solidFill>
                <a:latin typeface="宋体" pitchFamily="2" charset="-122"/>
                <a:ea typeface="宋体" pitchFamily="2" charset="-122"/>
              </a:rPr>
              <a:t>多对一模型</a:t>
            </a:r>
            <a:br>
              <a:rPr kumimoji="0" lang="zh-CN" altLang="en-US" b="1" u="sng" dirty="0">
                <a:solidFill>
                  <a:srgbClr val="006699"/>
                </a:solidFill>
                <a:latin typeface="宋体" pitchFamily="2" charset="-122"/>
                <a:ea typeface="宋体" pitchFamily="2" charset="-122"/>
              </a:rPr>
            </a:br>
            <a:endParaRPr kumimoji="0" lang="en-US" altLang="zh-CN" b="1" u="sng" dirty="0" smtClean="0">
              <a:solidFill>
                <a:srgbClr val="006699"/>
              </a:solidFill>
              <a:latin typeface="宋体" pitchFamily="2" charset="-122"/>
              <a:ea typeface="宋体" pitchFamily="2" charset="-122"/>
            </a:endParaRPr>
          </a:p>
          <a:p>
            <a:pPr>
              <a:spcBef>
                <a:spcPct val="0"/>
              </a:spcBef>
              <a:buClrTx/>
              <a:buSzTx/>
              <a:buFontTx/>
              <a:buNone/>
            </a:pPr>
            <a:r>
              <a:rPr kumimoji="0" lang="zh-CN" altLang="en-US" b="1" dirty="0" smtClean="0">
                <a:latin typeface="宋体" pitchFamily="2" charset="-122"/>
                <a:ea typeface="宋体" pitchFamily="2" charset="-122"/>
              </a:rPr>
              <a:t>    </a:t>
            </a:r>
            <a:r>
              <a:rPr kumimoji="0" lang="zh-CN" altLang="en-US" b="1" dirty="0" smtClean="0">
                <a:latin typeface="宋体" pitchFamily="2" charset="-122"/>
                <a:ea typeface="宋体" pitchFamily="2" charset="-122"/>
                <a:hlinkClick r:id="rId2" action="ppaction://hlinkpres?slideindex=1&amp;slidetitle="/>
              </a:rPr>
              <a:t>用户</a:t>
            </a:r>
            <a:r>
              <a:rPr kumimoji="0" lang="zh-CN" altLang="en-US" b="1" dirty="0">
                <a:latin typeface="宋体" pitchFamily="2" charset="-122"/>
                <a:ea typeface="宋体" pitchFamily="2" charset="-122"/>
                <a:hlinkClick r:id="rId2" action="ppaction://hlinkpres?slideindex=1&amp;slidetitle="/>
              </a:rPr>
              <a:t>级</a:t>
            </a:r>
            <a:r>
              <a:rPr kumimoji="0" lang="zh-CN" altLang="en-US" b="1" dirty="0" smtClean="0">
                <a:latin typeface="宋体" pitchFamily="2" charset="-122"/>
                <a:ea typeface="宋体" pitchFamily="2" charset="-122"/>
                <a:hlinkClick r:id="rId2" action="ppaction://hlinkpres?slideindex=1&amp;slidetitle="/>
              </a:rPr>
              <a:t>线程</a:t>
            </a:r>
            <a:endParaRPr kumimoji="0" lang="zh-CN" altLang="en-US" b="1" dirty="0">
              <a:latin typeface="宋体" pitchFamily="2" charset="-122"/>
              <a:ea typeface="宋体" pitchFamily="2" charset="-122"/>
            </a:endParaRPr>
          </a:p>
        </p:txBody>
      </p:sp>
    </p:spTree>
    <p:extLst>
      <p:ext uri="{BB962C8B-B14F-4D97-AF65-F5344CB8AC3E}">
        <p14:creationId xmlns:p14="http://schemas.microsoft.com/office/powerpoint/2010/main" val="1666481602"/>
      </p:ext>
    </p:extLst>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4.2 </a:t>
            </a:r>
            <a:r>
              <a:rPr kumimoji="0" lang="zh-CN" altLang="en-US" sz="3200" b="1">
                <a:solidFill>
                  <a:srgbClr val="006699"/>
                </a:solidFill>
                <a:latin typeface="黑体" pitchFamily="2" charset="-122"/>
                <a:ea typeface="黑体" pitchFamily="2" charset="-122"/>
              </a:rPr>
              <a:t>多线程模型</a:t>
            </a:r>
          </a:p>
        </p:txBody>
      </p:sp>
      <p:sp>
        <p:nvSpPr>
          <p:cNvPr id="13315" name="Rectangle 51"/>
          <p:cNvSpPr>
            <a:spLocks noChangeArrowheads="1"/>
          </p:cNvSpPr>
          <p:nvPr/>
        </p:nvSpPr>
        <p:spPr bwMode="auto">
          <a:xfrm>
            <a:off x="-158730" y="1119189"/>
            <a:ext cx="4425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en-US" altLang="zh-CN" sz="2000" b="1" u="sng">
                <a:solidFill>
                  <a:srgbClr val="006699"/>
                </a:solidFill>
                <a:latin typeface="宋体" pitchFamily="2" charset="-122"/>
                <a:ea typeface="宋体" pitchFamily="2" charset="-122"/>
              </a:rPr>
              <a:t>4.2.1 </a:t>
            </a:r>
            <a:r>
              <a:rPr kumimoji="0" lang="zh-CN" altLang="en-US" sz="2000" b="1" u="sng">
                <a:solidFill>
                  <a:srgbClr val="006699"/>
                </a:solidFill>
                <a:latin typeface="宋体" pitchFamily="2" charset="-122"/>
                <a:ea typeface="宋体" pitchFamily="2" charset="-122"/>
              </a:rPr>
              <a:t>多对一模型</a:t>
            </a:r>
            <a:br>
              <a:rPr kumimoji="0" lang="zh-CN" altLang="en-US" sz="2000" b="1" u="sng">
                <a:solidFill>
                  <a:srgbClr val="006699"/>
                </a:solidFill>
                <a:latin typeface="宋体" pitchFamily="2" charset="-122"/>
                <a:ea typeface="宋体" pitchFamily="2" charset="-122"/>
              </a:rPr>
            </a:br>
            <a:r>
              <a:rPr kumimoji="0" lang="zh-CN" altLang="en-US" sz="2000" b="1">
                <a:latin typeface="宋体" pitchFamily="2" charset="-122"/>
                <a:ea typeface="宋体" pitchFamily="2" charset="-122"/>
              </a:rPr>
              <a:t>用户级线程模型</a:t>
            </a:r>
          </a:p>
        </p:txBody>
      </p:sp>
      <p:grpSp>
        <p:nvGrpSpPr>
          <p:cNvPr id="13316" name="Group 59"/>
          <p:cNvGrpSpPr>
            <a:grpSpLocks/>
          </p:cNvGrpSpPr>
          <p:nvPr/>
        </p:nvGrpSpPr>
        <p:grpSpPr bwMode="auto">
          <a:xfrm>
            <a:off x="1951312" y="1101726"/>
            <a:ext cx="8931171" cy="3971926"/>
            <a:chOff x="922" y="694"/>
            <a:chExt cx="4220" cy="2502"/>
          </a:xfrm>
        </p:grpSpPr>
        <p:sp>
          <p:nvSpPr>
            <p:cNvPr id="13321" name="Rectangle 9"/>
            <p:cNvSpPr>
              <a:spLocks noChangeArrowheads="1"/>
            </p:cNvSpPr>
            <p:nvPr/>
          </p:nvSpPr>
          <p:spPr bwMode="auto">
            <a:xfrm>
              <a:off x="3746" y="937"/>
              <a:ext cx="887"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3322" name="Rectangle 10"/>
            <p:cNvSpPr>
              <a:spLocks noChangeArrowheads="1"/>
            </p:cNvSpPr>
            <p:nvPr/>
          </p:nvSpPr>
          <p:spPr bwMode="auto">
            <a:xfrm>
              <a:off x="1971" y="937"/>
              <a:ext cx="1334"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3323" name="Line 11"/>
            <p:cNvSpPr>
              <a:spLocks noChangeShapeType="1"/>
            </p:cNvSpPr>
            <p:nvPr/>
          </p:nvSpPr>
          <p:spPr bwMode="auto">
            <a:xfrm>
              <a:off x="922" y="1794"/>
              <a:ext cx="422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4" name="Freeform 13"/>
            <p:cNvSpPr>
              <a:spLocks/>
            </p:cNvSpPr>
            <p:nvPr/>
          </p:nvSpPr>
          <p:spPr bwMode="auto">
            <a:xfrm>
              <a:off x="2452" y="1059"/>
              <a:ext cx="51" cy="240"/>
            </a:xfrm>
            <a:custGeom>
              <a:avLst/>
              <a:gdLst>
                <a:gd name="T0" fmla="*/ 12 w 104"/>
                <a:gd name="T1" fmla="*/ 0 h 192"/>
                <a:gd name="T2" fmla="*/ 23 w 104"/>
                <a:gd name="T3" fmla="*/ 75 h 192"/>
                <a:gd name="T4" fmla="*/ 0 w 104"/>
                <a:gd name="T5" fmla="*/ 150 h 192"/>
                <a:gd name="T6" fmla="*/ 23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5" name="Freeform 14"/>
            <p:cNvSpPr>
              <a:spLocks/>
            </p:cNvSpPr>
            <p:nvPr/>
          </p:nvSpPr>
          <p:spPr bwMode="auto">
            <a:xfrm>
              <a:off x="2783" y="1059"/>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6" name="Freeform 15"/>
            <p:cNvSpPr>
              <a:spLocks/>
            </p:cNvSpPr>
            <p:nvPr/>
          </p:nvSpPr>
          <p:spPr bwMode="auto">
            <a:xfrm>
              <a:off x="2113" y="1059"/>
              <a:ext cx="51" cy="240"/>
            </a:xfrm>
            <a:custGeom>
              <a:avLst/>
              <a:gdLst>
                <a:gd name="T0" fmla="*/ 12 w 104"/>
                <a:gd name="T1" fmla="*/ 0 h 192"/>
                <a:gd name="T2" fmla="*/ 23 w 104"/>
                <a:gd name="T3" fmla="*/ 75 h 192"/>
                <a:gd name="T4" fmla="*/ 0 w 104"/>
                <a:gd name="T5" fmla="*/ 150 h 192"/>
                <a:gd name="T6" fmla="*/ 23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27" name="Group 16"/>
            <p:cNvGrpSpPr>
              <a:grpSpLocks/>
            </p:cNvGrpSpPr>
            <p:nvPr/>
          </p:nvGrpSpPr>
          <p:grpSpPr bwMode="auto">
            <a:xfrm>
              <a:off x="2447" y="2187"/>
              <a:ext cx="305" cy="288"/>
              <a:chOff x="832" y="2920"/>
              <a:chExt cx="288" cy="288"/>
            </a:xfrm>
          </p:grpSpPr>
          <p:sp>
            <p:nvSpPr>
              <p:cNvPr id="13361" name="Oval 17"/>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3362" name="Freeform 18"/>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28" name="Freeform 19"/>
            <p:cNvSpPr>
              <a:spLocks/>
            </p:cNvSpPr>
            <p:nvPr/>
          </p:nvSpPr>
          <p:spPr bwMode="auto">
            <a:xfrm>
              <a:off x="3105" y="1059"/>
              <a:ext cx="51" cy="240"/>
            </a:xfrm>
            <a:custGeom>
              <a:avLst/>
              <a:gdLst>
                <a:gd name="T0" fmla="*/ 12 w 104"/>
                <a:gd name="T1" fmla="*/ 0 h 192"/>
                <a:gd name="T2" fmla="*/ 23 w 104"/>
                <a:gd name="T3" fmla="*/ 75 h 192"/>
                <a:gd name="T4" fmla="*/ 0 w 104"/>
                <a:gd name="T5" fmla="*/ 150 h 192"/>
                <a:gd name="T6" fmla="*/ 23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9" name="Line 20"/>
            <p:cNvSpPr>
              <a:spLocks noChangeShapeType="1"/>
            </p:cNvSpPr>
            <p:nvPr/>
          </p:nvSpPr>
          <p:spPr bwMode="auto">
            <a:xfrm>
              <a:off x="2147" y="1307"/>
              <a:ext cx="452" cy="48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0" name="Line 21"/>
            <p:cNvSpPr>
              <a:spLocks noChangeShapeType="1"/>
            </p:cNvSpPr>
            <p:nvPr/>
          </p:nvSpPr>
          <p:spPr bwMode="auto">
            <a:xfrm>
              <a:off x="2473" y="1299"/>
              <a:ext cx="126" cy="49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1" name="Line 22"/>
            <p:cNvSpPr>
              <a:spLocks noChangeShapeType="1"/>
            </p:cNvSpPr>
            <p:nvPr/>
          </p:nvSpPr>
          <p:spPr bwMode="auto">
            <a:xfrm flipH="1">
              <a:off x="2599" y="1307"/>
              <a:ext cx="193" cy="48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2" name="Line 23"/>
            <p:cNvSpPr>
              <a:spLocks noChangeShapeType="1"/>
            </p:cNvSpPr>
            <p:nvPr/>
          </p:nvSpPr>
          <p:spPr bwMode="auto">
            <a:xfrm flipH="1">
              <a:off x="2599" y="1314"/>
              <a:ext cx="509" cy="47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33" name="Group 24"/>
            <p:cNvGrpSpPr>
              <a:grpSpLocks/>
            </p:cNvGrpSpPr>
            <p:nvPr/>
          </p:nvGrpSpPr>
          <p:grpSpPr bwMode="auto">
            <a:xfrm>
              <a:off x="3261" y="2905"/>
              <a:ext cx="288" cy="291"/>
              <a:chOff x="888" y="3472"/>
              <a:chExt cx="272" cy="291"/>
            </a:xfrm>
          </p:grpSpPr>
          <p:sp>
            <p:nvSpPr>
              <p:cNvPr id="13359" name="Rectangle 25"/>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3360" name="Text Box 26"/>
              <p:cNvSpPr txBox="1">
                <a:spLocks noChangeArrowheads="1"/>
              </p:cNvSpPr>
              <p:nvPr/>
            </p:nvSpPr>
            <p:spPr bwMode="auto">
              <a:xfrm>
                <a:off x="913" y="3472"/>
                <a:ext cx="1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P</a:t>
                </a:r>
              </a:p>
            </p:txBody>
          </p:sp>
        </p:grpSp>
        <p:grpSp>
          <p:nvGrpSpPr>
            <p:cNvPr id="13334" name="Group 27"/>
            <p:cNvGrpSpPr>
              <a:grpSpLocks/>
            </p:cNvGrpSpPr>
            <p:nvPr/>
          </p:nvGrpSpPr>
          <p:grpSpPr bwMode="auto">
            <a:xfrm>
              <a:off x="4023" y="2905"/>
              <a:ext cx="289" cy="291"/>
              <a:chOff x="888" y="3472"/>
              <a:chExt cx="272" cy="291"/>
            </a:xfrm>
          </p:grpSpPr>
          <p:sp>
            <p:nvSpPr>
              <p:cNvPr id="13357" name="Rectangle 28"/>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3358" name="Text Box 29"/>
              <p:cNvSpPr txBox="1">
                <a:spLocks noChangeArrowheads="1"/>
              </p:cNvSpPr>
              <p:nvPr/>
            </p:nvSpPr>
            <p:spPr bwMode="auto">
              <a:xfrm>
                <a:off x="913" y="3472"/>
                <a:ext cx="1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P</a:t>
                </a:r>
              </a:p>
            </p:txBody>
          </p:sp>
        </p:grpSp>
        <p:sp>
          <p:nvSpPr>
            <p:cNvPr id="13335" name="Text Box 30"/>
            <p:cNvSpPr txBox="1">
              <a:spLocks noChangeArrowheads="1"/>
            </p:cNvSpPr>
            <p:nvPr/>
          </p:nvSpPr>
          <p:spPr bwMode="auto">
            <a:xfrm>
              <a:off x="2340" y="700"/>
              <a:ext cx="6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进程</a:t>
              </a:r>
              <a:r>
                <a:rPr kumimoji="0" lang="en-US" altLang="zh-CN" sz="2000" b="1">
                  <a:latin typeface="Times New Roman" pitchFamily="18" charset="0"/>
                  <a:ea typeface="宋体" pitchFamily="2" charset="-122"/>
                </a:rPr>
                <a:t>1</a:t>
              </a:r>
            </a:p>
          </p:txBody>
        </p:sp>
        <p:sp>
          <p:nvSpPr>
            <p:cNvPr id="13336" name="Line 31"/>
            <p:cNvSpPr>
              <a:spLocks noChangeShapeType="1"/>
            </p:cNvSpPr>
            <p:nvPr/>
          </p:nvSpPr>
          <p:spPr bwMode="auto">
            <a:xfrm flipV="1">
              <a:off x="922" y="2904"/>
              <a:ext cx="4220" cy="1"/>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7" name="Text Box 32"/>
            <p:cNvSpPr txBox="1">
              <a:spLocks noChangeArrowheads="1"/>
            </p:cNvSpPr>
            <p:nvPr/>
          </p:nvSpPr>
          <p:spPr bwMode="auto">
            <a:xfrm>
              <a:off x="932" y="1245"/>
              <a:ext cx="6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用户</a:t>
              </a:r>
            </a:p>
          </p:txBody>
        </p:sp>
        <p:sp>
          <p:nvSpPr>
            <p:cNvPr id="13338" name="Text Box 33"/>
            <p:cNvSpPr txBox="1">
              <a:spLocks noChangeArrowheads="1"/>
            </p:cNvSpPr>
            <p:nvPr/>
          </p:nvSpPr>
          <p:spPr bwMode="auto">
            <a:xfrm>
              <a:off x="942" y="2184"/>
              <a:ext cx="6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内核</a:t>
              </a:r>
            </a:p>
          </p:txBody>
        </p:sp>
        <p:sp>
          <p:nvSpPr>
            <p:cNvPr id="13339" name="Text Box 34"/>
            <p:cNvSpPr txBox="1">
              <a:spLocks noChangeArrowheads="1"/>
            </p:cNvSpPr>
            <p:nvPr/>
          </p:nvSpPr>
          <p:spPr bwMode="auto">
            <a:xfrm>
              <a:off x="942" y="2925"/>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硬件</a:t>
              </a:r>
            </a:p>
          </p:txBody>
        </p:sp>
        <p:sp>
          <p:nvSpPr>
            <p:cNvPr id="13340" name="Freeform 36"/>
            <p:cNvSpPr>
              <a:spLocks/>
            </p:cNvSpPr>
            <p:nvPr/>
          </p:nvSpPr>
          <p:spPr bwMode="auto">
            <a:xfrm>
              <a:off x="4184" y="1075"/>
              <a:ext cx="51" cy="240"/>
            </a:xfrm>
            <a:custGeom>
              <a:avLst/>
              <a:gdLst>
                <a:gd name="T0" fmla="*/ 12 w 104"/>
                <a:gd name="T1" fmla="*/ 0 h 192"/>
                <a:gd name="T2" fmla="*/ 23 w 104"/>
                <a:gd name="T3" fmla="*/ 75 h 192"/>
                <a:gd name="T4" fmla="*/ 0 w 104"/>
                <a:gd name="T5" fmla="*/ 150 h 192"/>
                <a:gd name="T6" fmla="*/ 23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41" name="Line 37"/>
            <p:cNvSpPr>
              <a:spLocks noChangeShapeType="1"/>
            </p:cNvSpPr>
            <p:nvPr/>
          </p:nvSpPr>
          <p:spPr bwMode="auto">
            <a:xfrm flipH="1">
              <a:off x="4176" y="1314"/>
              <a:ext cx="0" cy="48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42" name="Text Box 38"/>
            <p:cNvSpPr txBox="1">
              <a:spLocks noChangeArrowheads="1"/>
            </p:cNvSpPr>
            <p:nvPr/>
          </p:nvSpPr>
          <p:spPr bwMode="auto">
            <a:xfrm>
              <a:off x="3930" y="694"/>
              <a:ext cx="7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进程</a:t>
              </a:r>
              <a:r>
                <a:rPr kumimoji="0" lang="en-US" altLang="zh-CN" sz="2000" b="1">
                  <a:latin typeface="Times New Roman" pitchFamily="18" charset="0"/>
                  <a:ea typeface="宋体" pitchFamily="2" charset="-122"/>
                </a:rPr>
                <a:t>2</a:t>
              </a:r>
            </a:p>
          </p:txBody>
        </p:sp>
        <p:sp>
          <p:nvSpPr>
            <p:cNvPr id="13343" name="Text Box 40"/>
            <p:cNvSpPr txBox="1">
              <a:spLocks noChangeArrowheads="1"/>
            </p:cNvSpPr>
            <p:nvPr/>
          </p:nvSpPr>
          <p:spPr bwMode="auto">
            <a:xfrm>
              <a:off x="1859" y="2233"/>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进程</a:t>
              </a:r>
              <a:r>
                <a:rPr kumimoji="0" lang="en-US" altLang="zh-CN" sz="1800" b="1">
                  <a:solidFill>
                    <a:srgbClr val="FF0000"/>
                  </a:solidFill>
                  <a:latin typeface="Times New Roman" pitchFamily="18" charset="0"/>
                  <a:ea typeface="宋体" pitchFamily="2" charset="-122"/>
                </a:rPr>
                <a:t>1</a:t>
              </a:r>
            </a:p>
          </p:txBody>
        </p:sp>
        <p:grpSp>
          <p:nvGrpSpPr>
            <p:cNvPr id="13344" name="Group 41"/>
            <p:cNvGrpSpPr>
              <a:grpSpLocks/>
            </p:cNvGrpSpPr>
            <p:nvPr/>
          </p:nvGrpSpPr>
          <p:grpSpPr bwMode="auto">
            <a:xfrm>
              <a:off x="4023" y="2199"/>
              <a:ext cx="305" cy="288"/>
              <a:chOff x="832" y="2920"/>
              <a:chExt cx="288" cy="288"/>
            </a:xfrm>
          </p:grpSpPr>
          <p:sp>
            <p:nvSpPr>
              <p:cNvPr id="13355" name="Oval 42"/>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3356" name="Freeform 43"/>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45" name="Text Box 44"/>
            <p:cNvSpPr txBox="1">
              <a:spLocks noChangeArrowheads="1"/>
            </p:cNvSpPr>
            <p:nvPr/>
          </p:nvSpPr>
          <p:spPr bwMode="auto">
            <a:xfrm>
              <a:off x="3436" y="2250"/>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进程</a:t>
              </a:r>
              <a:r>
                <a:rPr kumimoji="0" lang="en-US" altLang="zh-CN" sz="1800" b="1">
                  <a:solidFill>
                    <a:srgbClr val="FF0000"/>
                  </a:solidFill>
                  <a:latin typeface="Times New Roman" pitchFamily="18" charset="0"/>
                  <a:ea typeface="宋体" pitchFamily="2" charset="-122"/>
                </a:rPr>
                <a:t>2</a:t>
              </a:r>
            </a:p>
          </p:txBody>
        </p:sp>
        <p:sp>
          <p:nvSpPr>
            <p:cNvPr id="13346" name="Line 45"/>
            <p:cNvSpPr>
              <a:spLocks noChangeShapeType="1"/>
            </p:cNvSpPr>
            <p:nvPr/>
          </p:nvSpPr>
          <p:spPr bwMode="auto">
            <a:xfrm>
              <a:off x="2599" y="2475"/>
              <a:ext cx="706" cy="14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47" name="Group 46"/>
            <p:cNvGrpSpPr>
              <a:grpSpLocks/>
            </p:cNvGrpSpPr>
            <p:nvPr/>
          </p:nvGrpSpPr>
          <p:grpSpPr bwMode="auto">
            <a:xfrm>
              <a:off x="2362" y="2904"/>
              <a:ext cx="288" cy="291"/>
              <a:chOff x="888" y="3472"/>
              <a:chExt cx="272" cy="291"/>
            </a:xfrm>
          </p:grpSpPr>
          <p:sp>
            <p:nvSpPr>
              <p:cNvPr id="13353" name="Rectangle 47"/>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3354" name="Text Box 48"/>
              <p:cNvSpPr txBox="1">
                <a:spLocks noChangeArrowheads="1"/>
              </p:cNvSpPr>
              <p:nvPr/>
            </p:nvSpPr>
            <p:spPr bwMode="auto">
              <a:xfrm>
                <a:off x="913" y="3472"/>
                <a:ext cx="1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P</a:t>
                </a:r>
              </a:p>
            </p:txBody>
          </p:sp>
        </p:grpSp>
        <p:sp>
          <p:nvSpPr>
            <p:cNvPr id="13348" name="Text Box 49"/>
            <p:cNvSpPr txBox="1">
              <a:spLocks noChangeArrowheads="1"/>
            </p:cNvSpPr>
            <p:nvPr/>
          </p:nvSpPr>
          <p:spPr bwMode="auto">
            <a:xfrm>
              <a:off x="1598" y="993"/>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线程</a:t>
              </a:r>
              <a:r>
                <a:rPr kumimoji="0" lang="en-US" altLang="zh-CN" sz="1800" b="1">
                  <a:solidFill>
                    <a:srgbClr val="FF0000"/>
                  </a:solidFill>
                  <a:latin typeface="Times New Roman" pitchFamily="18" charset="0"/>
                  <a:ea typeface="宋体" pitchFamily="2" charset="-122"/>
                </a:rPr>
                <a:t>1</a:t>
              </a:r>
            </a:p>
          </p:txBody>
        </p:sp>
        <p:sp>
          <p:nvSpPr>
            <p:cNvPr id="13349" name="Text Box 50"/>
            <p:cNvSpPr txBox="1">
              <a:spLocks noChangeArrowheads="1"/>
            </p:cNvSpPr>
            <p:nvPr/>
          </p:nvSpPr>
          <p:spPr bwMode="auto">
            <a:xfrm>
              <a:off x="2578" y="993"/>
              <a:ext cx="3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线程</a:t>
              </a:r>
              <a:r>
                <a:rPr kumimoji="0" lang="en-US" altLang="zh-CN" sz="1800" b="1">
                  <a:solidFill>
                    <a:srgbClr val="FF0000"/>
                  </a:solidFill>
                  <a:latin typeface="Times New Roman" pitchFamily="18" charset="0"/>
                  <a:ea typeface="宋体" pitchFamily="2" charset="-122"/>
                </a:rPr>
                <a:t>n</a:t>
              </a:r>
            </a:p>
          </p:txBody>
        </p:sp>
        <p:sp>
          <p:nvSpPr>
            <p:cNvPr id="13350" name="Line 35"/>
            <p:cNvSpPr>
              <a:spLocks noChangeShapeType="1"/>
            </p:cNvSpPr>
            <p:nvPr/>
          </p:nvSpPr>
          <p:spPr bwMode="auto">
            <a:xfrm flipH="1">
              <a:off x="4176" y="1794"/>
              <a:ext cx="0" cy="414"/>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51" name="Line 12"/>
            <p:cNvSpPr>
              <a:spLocks noChangeShapeType="1"/>
            </p:cNvSpPr>
            <p:nvPr/>
          </p:nvSpPr>
          <p:spPr bwMode="auto">
            <a:xfrm flipH="1">
              <a:off x="2599" y="1794"/>
              <a:ext cx="0" cy="384"/>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52" name="Line 39"/>
            <p:cNvSpPr>
              <a:spLocks noChangeShapeType="1"/>
            </p:cNvSpPr>
            <p:nvPr/>
          </p:nvSpPr>
          <p:spPr bwMode="auto">
            <a:xfrm flipH="1">
              <a:off x="3305" y="2487"/>
              <a:ext cx="871" cy="13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9242" name="Rectangle 58"/>
          <p:cNvSpPr>
            <a:spLocks noChangeArrowheads="1"/>
          </p:cNvSpPr>
          <p:nvPr/>
        </p:nvSpPr>
        <p:spPr bwMode="auto">
          <a:xfrm>
            <a:off x="1384120" y="5130800"/>
            <a:ext cx="8594665" cy="172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90000"/>
              </a:lnSpc>
            </a:pPr>
            <a:r>
              <a:rPr lang="zh-CN" altLang="en-US" sz="1800" b="1" dirty="0">
                <a:latin typeface="宋体" pitchFamily="2" charset="-122"/>
                <a:ea typeface="宋体" pitchFamily="2" charset="-122"/>
              </a:rPr>
              <a:t>管理是由线程库在用户空间进行的，</a:t>
            </a:r>
            <a:r>
              <a:rPr lang="zh-CN" altLang="en-US" sz="1800" b="1" dirty="0">
                <a:solidFill>
                  <a:srgbClr val="FF0000"/>
                </a:solidFill>
                <a:latin typeface="宋体" pitchFamily="2" charset="-122"/>
                <a:ea typeface="宋体" pitchFamily="2" charset="-122"/>
              </a:rPr>
              <a:t>内核并无感知</a:t>
            </a:r>
          </a:p>
          <a:p>
            <a:pPr>
              <a:lnSpc>
                <a:spcPct val="90000"/>
              </a:lnSpc>
            </a:pPr>
            <a:r>
              <a:rPr lang="zh-CN" altLang="en-US" sz="1800" b="1" dirty="0">
                <a:latin typeface="宋体" pitchFamily="2" charset="-122"/>
                <a:ea typeface="宋体" pitchFamily="2" charset="-122"/>
              </a:rPr>
              <a:t>任何时刻只有一个线程能访问内核（如果需要的话）</a:t>
            </a:r>
          </a:p>
          <a:p>
            <a:pPr>
              <a:lnSpc>
                <a:spcPct val="90000"/>
              </a:lnSpc>
            </a:pPr>
            <a:r>
              <a:rPr lang="zh-CN" altLang="en-US" sz="1800" b="1" dirty="0">
                <a:latin typeface="宋体" pitchFamily="2" charset="-122"/>
                <a:ea typeface="宋体" pitchFamily="2" charset="-122"/>
              </a:rPr>
              <a:t>同一进程的线程</a:t>
            </a:r>
            <a:r>
              <a:rPr lang="zh-CN" altLang="en-US" sz="1800" b="1" dirty="0">
                <a:solidFill>
                  <a:srgbClr val="CC0000"/>
                </a:solidFill>
                <a:latin typeface="宋体" pitchFamily="2" charset="-122"/>
                <a:ea typeface="宋体" pitchFamily="2" charset="-122"/>
              </a:rPr>
              <a:t>不能</a:t>
            </a:r>
            <a:r>
              <a:rPr lang="zh-CN" altLang="en-US" sz="1800" b="1" dirty="0">
                <a:latin typeface="宋体" pitchFamily="2" charset="-122"/>
                <a:ea typeface="宋体" pitchFamily="2" charset="-122"/>
              </a:rPr>
              <a:t>运行在不同的</a:t>
            </a:r>
            <a:r>
              <a:rPr lang="en-US" altLang="zh-CN" sz="1800" b="1" dirty="0">
                <a:latin typeface="宋体" pitchFamily="2" charset="-122"/>
                <a:ea typeface="宋体" pitchFamily="2" charset="-122"/>
              </a:rPr>
              <a:t>CPU</a:t>
            </a:r>
            <a:r>
              <a:rPr lang="zh-CN" altLang="en-US" sz="1800" b="1" dirty="0">
                <a:latin typeface="宋体" pitchFamily="2" charset="-122"/>
                <a:ea typeface="宋体" pitchFamily="2" charset="-122"/>
              </a:rPr>
              <a:t>上</a:t>
            </a:r>
          </a:p>
          <a:p>
            <a:pPr>
              <a:lnSpc>
                <a:spcPct val="90000"/>
              </a:lnSpc>
            </a:pPr>
            <a:r>
              <a:rPr lang="zh-CN" altLang="en-US" sz="1800" b="1" dirty="0">
                <a:latin typeface="宋体" pitchFamily="2" charset="-122"/>
                <a:ea typeface="宋体" pitchFamily="2" charset="-122"/>
              </a:rPr>
              <a:t>若一个线程执行了阻塞系统调用，则整个进程会被阻塞</a:t>
            </a:r>
          </a:p>
          <a:p>
            <a:pPr>
              <a:lnSpc>
                <a:spcPct val="90000"/>
              </a:lnSpc>
            </a:pPr>
            <a:r>
              <a:rPr lang="zh-CN" altLang="en-US" sz="1800" b="1" dirty="0">
                <a:latin typeface="宋体" pitchFamily="2" charset="-122"/>
                <a:ea typeface="宋体" pitchFamily="2" charset="-122"/>
              </a:rPr>
              <a:t>线程间占用</a:t>
            </a:r>
            <a:r>
              <a:rPr lang="en-US" altLang="zh-CN" sz="1800" b="1" dirty="0">
                <a:latin typeface="宋体" pitchFamily="2" charset="-122"/>
                <a:ea typeface="宋体" pitchFamily="2" charset="-122"/>
              </a:rPr>
              <a:t>CPU</a:t>
            </a:r>
            <a:r>
              <a:rPr lang="zh-CN" altLang="en-US" sz="1800" b="1" dirty="0">
                <a:latin typeface="宋体" pitchFamily="2" charset="-122"/>
                <a:ea typeface="宋体" pitchFamily="2" charset="-122"/>
              </a:rPr>
              <a:t>等协调工作由用户程序自行解决</a:t>
            </a:r>
          </a:p>
        </p:txBody>
      </p:sp>
      <p:sp>
        <p:nvSpPr>
          <p:cNvPr id="13318" name="Line 45"/>
          <p:cNvSpPr>
            <a:spLocks noChangeShapeType="1"/>
          </p:cNvSpPr>
          <p:nvPr/>
        </p:nvSpPr>
        <p:spPr bwMode="auto">
          <a:xfrm flipH="1">
            <a:off x="5367168" y="4162426"/>
            <a:ext cx="1627505" cy="449263"/>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 name="Line 45"/>
          <p:cNvSpPr>
            <a:spLocks noChangeShapeType="1"/>
          </p:cNvSpPr>
          <p:nvPr/>
        </p:nvSpPr>
        <p:spPr bwMode="auto">
          <a:xfrm>
            <a:off x="6994674" y="4162426"/>
            <a:ext cx="1807398" cy="44767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 name="Line 45"/>
          <p:cNvSpPr>
            <a:spLocks noChangeShapeType="1"/>
          </p:cNvSpPr>
          <p:nvPr/>
        </p:nvSpPr>
        <p:spPr bwMode="auto">
          <a:xfrm>
            <a:off x="6994673" y="4162426"/>
            <a:ext cx="277247" cy="449263"/>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9242">
                                            <p:txEl>
                                              <p:pRg st="0" end="0"/>
                                            </p:txEl>
                                          </p:spTgt>
                                        </p:tgtEl>
                                        <p:attrNameLst>
                                          <p:attrName>style.visibility</p:attrName>
                                        </p:attrNameLst>
                                      </p:cBhvr>
                                      <p:to>
                                        <p:strVal val="visible"/>
                                      </p:to>
                                    </p:set>
                                    <p:anim calcmode="lin" valueType="num">
                                      <p:cBhvr additive="base">
                                        <p:cTn id="7" dur="500" fill="hold"/>
                                        <p:tgtEl>
                                          <p:spTgt spid="3492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92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9242">
                                            <p:txEl>
                                              <p:pRg st="1" end="1"/>
                                            </p:txEl>
                                          </p:spTgt>
                                        </p:tgtEl>
                                        <p:attrNameLst>
                                          <p:attrName>style.visibility</p:attrName>
                                        </p:attrNameLst>
                                      </p:cBhvr>
                                      <p:to>
                                        <p:strVal val="visible"/>
                                      </p:to>
                                    </p:set>
                                    <p:anim calcmode="lin" valueType="num">
                                      <p:cBhvr additive="base">
                                        <p:cTn id="13" dur="500" fill="hold"/>
                                        <p:tgtEl>
                                          <p:spTgt spid="3492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92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9242">
                                            <p:txEl>
                                              <p:pRg st="2" end="2"/>
                                            </p:txEl>
                                          </p:spTgt>
                                        </p:tgtEl>
                                        <p:attrNameLst>
                                          <p:attrName>style.visibility</p:attrName>
                                        </p:attrNameLst>
                                      </p:cBhvr>
                                      <p:to>
                                        <p:strVal val="visible"/>
                                      </p:to>
                                    </p:set>
                                    <p:anim calcmode="lin" valueType="num">
                                      <p:cBhvr additive="base">
                                        <p:cTn id="19" dur="500" fill="hold"/>
                                        <p:tgtEl>
                                          <p:spTgt spid="3492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92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9242">
                                            <p:txEl>
                                              <p:pRg st="3" end="3"/>
                                            </p:txEl>
                                          </p:spTgt>
                                        </p:tgtEl>
                                        <p:attrNameLst>
                                          <p:attrName>style.visibility</p:attrName>
                                        </p:attrNameLst>
                                      </p:cBhvr>
                                      <p:to>
                                        <p:strVal val="visible"/>
                                      </p:to>
                                    </p:set>
                                    <p:anim calcmode="lin" valueType="num">
                                      <p:cBhvr additive="base">
                                        <p:cTn id="25" dur="500" fill="hold"/>
                                        <p:tgtEl>
                                          <p:spTgt spid="3492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92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49242">
                                            <p:txEl>
                                              <p:pRg st="4" end="4"/>
                                            </p:txEl>
                                          </p:spTgt>
                                        </p:tgtEl>
                                        <p:attrNameLst>
                                          <p:attrName>style.visibility</p:attrName>
                                        </p:attrNameLst>
                                      </p:cBhvr>
                                      <p:to>
                                        <p:strVal val="visible"/>
                                      </p:to>
                                    </p:set>
                                    <p:anim calcmode="lin" valueType="num">
                                      <p:cBhvr additive="base">
                                        <p:cTn id="31" dur="500" fill="hold"/>
                                        <p:tgtEl>
                                          <p:spTgt spid="34924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924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4.2 </a:t>
            </a:r>
            <a:r>
              <a:rPr kumimoji="0" lang="zh-CN" altLang="en-US" sz="3200" b="1">
                <a:solidFill>
                  <a:srgbClr val="006699"/>
                </a:solidFill>
                <a:latin typeface="黑体" pitchFamily="2" charset="-122"/>
                <a:ea typeface="黑体" pitchFamily="2" charset="-122"/>
              </a:rPr>
              <a:t>多线程模型</a:t>
            </a:r>
          </a:p>
        </p:txBody>
      </p:sp>
      <p:sp>
        <p:nvSpPr>
          <p:cNvPr id="14339" name="Rectangle 3"/>
          <p:cNvSpPr>
            <a:spLocks noChangeArrowheads="1"/>
          </p:cNvSpPr>
          <p:nvPr/>
        </p:nvSpPr>
        <p:spPr bwMode="auto">
          <a:xfrm>
            <a:off x="-158730" y="1119189"/>
            <a:ext cx="4425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en-US" altLang="zh-CN" sz="2000" b="1" u="sng">
                <a:solidFill>
                  <a:srgbClr val="006699"/>
                </a:solidFill>
                <a:latin typeface="宋体" pitchFamily="2" charset="-122"/>
                <a:ea typeface="宋体" pitchFamily="2" charset="-122"/>
              </a:rPr>
              <a:t>4.2.1 </a:t>
            </a:r>
            <a:r>
              <a:rPr kumimoji="0" lang="zh-CN" altLang="en-US" sz="2000" b="1" u="sng">
                <a:solidFill>
                  <a:srgbClr val="006699"/>
                </a:solidFill>
                <a:latin typeface="宋体" pitchFamily="2" charset="-122"/>
                <a:ea typeface="宋体" pitchFamily="2" charset="-122"/>
              </a:rPr>
              <a:t>多对一模型</a:t>
            </a:r>
            <a:br>
              <a:rPr kumimoji="0" lang="zh-CN" altLang="en-US" sz="2000" b="1" u="sng">
                <a:solidFill>
                  <a:srgbClr val="006699"/>
                </a:solidFill>
                <a:latin typeface="宋体" pitchFamily="2" charset="-122"/>
                <a:ea typeface="宋体" pitchFamily="2" charset="-122"/>
              </a:rPr>
            </a:br>
            <a:r>
              <a:rPr kumimoji="0" lang="zh-CN" altLang="en-US" sz="2000" b="1">
                <a:latin typeface="宋体" pitchFamily="2" charset="-122"/>
                <a:ea typeface="宋体" pitchFamily="2" charset="-122"/>
              </a:rPr>
              <a:t>用户级线程模型</a:t>
            </a:r>
          </a:p>
        </p:txBody>
      </p:sp>
      <p:grpSp>
        <p:nvGrpSpPr>
          <p:cNvPr id="14340" name="Group 109"/>
          <p:cNvGrpSpPr>
            <a:grpSpLocks/>
          </p:cNvGrpSpPr>
          <p:nvPr/>
        </p:nvGrpSpPr>
        <p:grpSpPr bwMode="auto">
          <a:xfrm>
            <a:off x="1682532" y="1668463"/>
            <a:ext cx="9115296" cy="4362450"/>
            <a:chOff x="885" y="1121"/>
            <a:chExt cx="4307" cy="2748"/>
          </a:xfrm>
        </p:grpSpPr>
        <p:sp>
          <p:nvSpPr>
            <p:cNvPr id="14342" name="Oval 66"/>
            <p:cNvSpPr>
              <a:spLocks noChangeAspect="1" noChangeArrowheads="1"/>
            </p:cNvSpPr>
            <p:nvPr/>
          </p:nvSpPr>
          <p:spPr bwMode="auto">
            <a:xfrm>
              <a:off x="3046" y="1242"/>
              <a:ext cx="1041" cy="1206"/>
            </a:xfrm>
            <a:prstGeom prst="ellipse">
              <a:avLst/>
            </a:prstGeom>
            <a:solidFill>
              <a:srgbClr val="FFFFFF"/>
            </a:solidFill>
            <a:ln w="19050">
              <a:solidFill>
                <a:srgbClr val="00000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43" name="Freeform 67"/>
            <p:cNvSpPr>
              <a:spLocks/>
            </p:cNvSpPr>
            <p:nvPr/>
          </p:nvSpPr>
          <p:spPr bwMode="auto">
            <a:xfrm>
              <a:off x="3344" y="1439"/>
              <a:ext cx="44" cy="470"/>
            </a:xfrm>
            <a:custGeom>
              <a:avLst/>
              <a:gdLst>
                <a:gd name="T0" fmla="*/ 11 w 180"/>
                <a:gd name="T1" fmla="*/ 0 h 1560"/>
                <a:gd name="T2" fmla="*/ 0 w 180"/>
                <a:gd name="T3" fmla="*/ 28 h 1560"/>
                <a:gd name="T4" fmla="*/ 11 w 180"/>
                <a:gd name="T5" fmla="*/ 57 h 1560"/>
                <a:gd name="T6" fmla="*/ 0 w 180"/>
                <a:gd name="T7" fmla="*/ 85 h 1560"/>
                <a:gd name="T8" fmla="*/ 11 w 180"/>
                <a:gd name="T9" fmla="*/ 113 h 1560"/>
                <a:gd name="T10" fmla="*/ 0 w 180"/>
                <a:gd name="T11" fmla="*/ 142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4" name="Freeform 68"/>
            <p:cNvSpPr>
              <a:spLocks/>
            </p:cNvSpPr>
            <p:nvPr/>
          </p:nvSpPr>
          <p:spPr bwMode="auto">
            <a:xfrm>
              <a:off x="3497" y="1439"/>
              <a:ext cx="44" cy="470"/>
            </a:xfrm>
            <a:custGeom>
              <a:avLst/>
              <a:gdLst>
                <a:gd name="T0" fmla="*/ 11 w 180"/>
                <a:gd name="T1" fmla="*/ 0 h 1560"/>
                <a:gd name="T2" fmla="*/ 0 w 180"/>
                <a:gd name="T3" fmla="*/ 28 h 1560"/>
                <a:gd name="T4" fmla="*/ 11 w 180"/>
                <a:gd name="T5" fmla="*/ 57 h 1560"/>
                <a:gd name="T6" fmla="*/ 0 w 180"/>
                <a:gd name="T7" fmla="*/ 85 h 1560"/>
                <a:gd name="T8" fmla="*/ 11 w 180"/>
                <a:gd name="T9" fmla="*/ 113 h 1560"/>
                <a:gd name="T10" fmla="*/ 0 w 180"/>
                <a:gd name="T11" fmla="*/ 142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5" name="Freeform 69"/>
            <p:cNvSpPr>
              <a:spLocks/>
            </p:cNvSpPr>
            <p:nvPr/>
          </p:nvSpPr>
          <p:spPr bwMode="auto">
            <a:xfrm>
              <a:off x="3647" y="1435"/>
              <a:ext cx="44" cy="469"/>
            </a:xfrm>
            <a:custGeom>
              <a:avLst/>
              <a:gdLst>
                <a:gd name="T0" fmla="*/ 11 w 180"/>
                <a:gd name="T1" fmla="*/ 0 h 1560"/>
                <a:gd name="T2" fmla="*/ 0 w 180"/>
                <a:gd name="T3" fmla="*/ 28 h 1560"/>
                <a:gd name="T4" fmla="*/ 11 w 180"/>
                <a:gd name="T5" fmla="*/ 57 h 1560"/>
                <a:gd name="T6" fmla="*/ 0 w 180"/>
                <a:gd name="T7" fmla="*/ 84 h 1560"/>
                <a:gd name="T8" fmla="*/ 11 w 180"/>
                <a:gd name="T9" fmla="*/ 113 h 1560"/>
                <a:gd name="T10" fmla="*/ 0 w 180"/>
                <a:gd name="T11" fmla="*/ 141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6" name="Freeform 70"/>
            <p:cNvSpPr>
              <a:spLocks/>
            </p:cNvSpPr>
            <p:nvPr/>
          </p:nvSpPr>
          <p:spPr bwMode="auto">
            <a:xfrm>
              <a:off x="3777" y="1435"/>
              <a:ext cx="44" cy="469"/>
            </a:xfrm>
            <a:custGeom>
              <a:avLst/>
              <a:gdLst>
                <a:gd name="T0" fmla="*/ 11 w 180"/>
                <a:gd name="T1" fmla="*/ 0 h 1560"/>
                <a:gd name="T2" fmla="*/ 0 w 180"/>
                <a:gd name="T3" fmla="*/ 28 h 1560"/>
                <a:gd name="T4" fmla="*/ 11 w 180"/>
                <a:gd name="T5" fmla="*/ 57 h 1560"/>
                <a:gd name="T6" fmla="*/ 0 w 180"/>
                <a:gd name="T7" fmla="*/ 84 h 1560"/>
                <a:gd name="T8" fmla="*/ 11 w 180"/>
                <a:gd name="T9" fmla="*/ 113 h 1560"/>
                <a:gd name="T10" fmla="*/ 0 w 180"/>
                <a:gd name="T11" fmla="*/ 141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7" name="Rectangle 71"/>
            <p:cNvSpPr>
              <a:spLocks noChangeArrowheads="1"/>
            </p:cNvSpPr>
            <p:nvPr/>
          </p:nvSpPr>
          <p:spPr bwMode="auto">
            <a:xfrm>
              <a:off x="3212" y="1995"/>
              <a:ext cx="720" cy="235"/>
            </a:xfrm>
            <a:prstGeom prst="rect">
              <a:avLst/>
            </a:prstGeom>
            <a:solidFill>
              <a:srgbClr val="0000FF">
                <a:alpha val="41960"/>
              </a:srgbClr>
            </a:solid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48" name="Rectangle 72" descr="浅色横线"/>
            <p:cNvSpPr>
              <a:spLocks noChangeArrowheads="1"/>
            </p:cNvSpPr>
            <p:nvPr/>
          </p:nvSpPr>
          <p:spPr bwMode="auto">
            <a:xfrm>
              <a:off x="3651" y="2019"/>
              <a:ext cx="233" cy="192"/>
            </a:xfrm>
            <a:prstGeom prst="rect">
              <a:avLst/>
            </a:prstGeom>
            <a:pattFill prst="ltHorz">
              <a:fgClr>
                <a:schemeClr val="tx1"/>
              </a:fgClr>
              <a:bgClr>
                <a:srgbClr val="FFFFFF"/>
              </a:bgClr>
            </a:patt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49" name="Oval 74"/>
            <p:cNvSpPr>
              <a:spLocks noChangeAspect="1" noChangeArrowheads="1"/>
            </p:cNvSpPr>
            <p:nvPr/>
          </p:nvSpPr>
          <p:spPr bwMode="auto">
            <a:xfrm>
              <a:off x="1807" y="1274"/>
              <a:ext cx="1042" cy="1206"/>
            </a:xfrm>
            <a:prstGeom prst="ellipse">
              <a:avLst/>
            </a:prstGeom>
            <a:solidFill>
              <a:srgbClr val="FFFFFF"/>
            </a:solidFill>
            <a:ln w="19050">
              <a:solidFill>
                <a:srgbClr val="00000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50" name="Freeform 75"/>
            <p:cNvSpPr>
              <a:spLocks/>
            </p:cNvSpPr>
            <p:nvPr/>
          </p:nvSpPr>
          <p:spPr bwMode="auto">
            <a:xfrm>
              <a:off x="2112" y="1447"/>
              <a:ext cx="44" cy="470"/>
            </a:xfrm>
            <a:custGeom>
              <a:avLst/>
              <a:gdLst>
                <a:gd name="T0" fmla="*/ 11 w 180"/>
                <a:gd name="T1" fmla="*/ 0 h 1560"/>
                <a:gd name="T2" fmla="*/ 0 w 180"/>
                <a:gd name="T3" fmla="*/ 28 h 1560"/>
                <a:gd name="T4" fmla="*/ 11 w 180"/>
                <a:gd name="T5" fmla="*/ 57 h 1560"/>
                <a:gd name="T6" fmla="*/ 0 w 180"/>
                <a:gd name="T7" fmla="*/ 85 h 1560"/>
                <a:gd name="T8" fmla="*/ 11 w 180"/>
                <a:gd name="T9" fmla="*/ 113 h 1560"/>
                <a:gd name="T10" fmla="*/ 0 w 180"/>
                <a:gd name="T11" fmla="*/ 142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1" name="Freeform 76"/>
            <p:cNvSpPr>
              <a:spLocks/>
            </p:cNvSpPr>
            <p:nvPr/>
          </p:nvSpPr>
          <p:spPr bwMode="auto">
            <a:xfrm>
              <a:off x="2293" y="1434"/>
              <a:ext cx="44" cy="469"/>
            </a:xfrm>
            <a:custGeom>
              <a:avLst/>
              <a:gdLst>
                <a:gd name="T0" fmla="*/ 11 w 180"/>
                <a:gd name="T1" fmla="*/ 0 h 1560"/>
                <a:gd name="T2" fmla="*/ 0 w 180"/>
                <a:gd name="T3" fmla="*/ 28 h 1560"/>
                <a:gd name="T4" fmla="*/ 11 w 180"/>
                <a:gd name="T5" fmla="*/ 57 h 1560"/>
                <a:gd name="T6" fmla="*/ 0 w 180"/>
                <a:gd name="T7" fmla="*/ 84 h 1560"/>
                <a:gd name="T8" fmla="*/ 11 w 180"/>
                <a:gd name="T9" fmla="*/ 113 h 1560"/>
                <a:gd name="T10" fmla="*/ 0 w 180"/>
                <a:gd name="T11" fmla="*/ 141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2" name="Freeform 77"/>
            <p:cNvSpPr>
              <a:spLocks/>
            </p:cNvSpPr>
            <p:nvPr/>
          </p:nvSpPr>
          <p:spPr bwMode="auto">
            <a:xfrm>
              <a:off x="2465" y="1443"/>
              <a:ext cx="44" cy="469"/>
            </a:xfrm>
            <a:custGeom>
              <a:avLst/>
              <a:gdLst>
                <a:gd name="T0" fmla="*/ 11 w 180"/>
                <a:gd name="T1" fmla="*/ 0 h 1560"/>
                <a:gd name="T2" fmla="*/ 0 w 180"/>
                <a:gd name="T3" fmla="*/ 28 h 1560"/>
                <a:gd name="T4" fmla="*/ 11 w 180"/>
                <a:gd name="T5" fmla="*/ 57 h 1560"/>
                <a:gd name="T6" fmla="*/ 0 w 180"/>
                <a:gd name="T7" fmla="*/ 84 h 1560"/>
                <a:gd name="T8" fmla="*/ 11 w 180"/>
                <a:gd name="T9" fmla="*/ 113 h 1560"/>
                <a:gd name="T10" fmla="*/ 0 w 180"/>
                <a:gd name="T11" fmla="*/ 141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3" name="Rectangle 78"/>
            <p:cNvSpPr>
              <a:spLocks noChangeArrowheads="1"/>
            </p:cNvSpPr>
            <p:nvPr/>
          </p:nvSpPr>
          <p:spPr bwMode="auto">
            <a:xfrm>
              <a:off x="1960" y="2004"/>
              <a:ext cx="721" cy="235"/>
            </a:xfrm>
            <a:prstGeom prst="rect">
              <a:avLst/>
            </a:prstGeom>
            <a:solidFill>
              <a:srgbClr val="0000FF">
                <a:alpha val="41176"/>
              </a:srgbClr>
            </a:solid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54" name="Rectangle 79" descr="浅色横线"/>
            <p:cNvSpPr>
              <a:spLocks noChangeArrowheads="1"/>
            </p:cNvSpPr>
            <p:nvPr/>
          </p:nvSpPr>
          <p:spPr bwMode="auto">
            <a:xfrm>
              <a:off x="2400" y="2070"/>
              <a:ext cx="233" cy="118"/>
            </a:xfrm>
            <a:prstGeom prst="rect">
              <a:avLst/>
            </a:prstGeom>
            <a:pattFill prst="ltHorz">
              <a:fgClr>
                <a:schemeClr val="tx1"/>
              </a:fgClr>
              <a:bgClr>
                <a:srgbClr val="FFFFFF"/>
              </a:bgClr>
            </a:patt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55" name="Line 81"/>
            <p:cNvSpPr>
              <a:spLocks noChangeShapeType="1"/>
            </p:cNvSpPr>
            <p:nvPr/>
          </p:nvSpPr>
          <p:spPr bwMode="auto">
            <a:xfrm>
              <a:off x="1366" y="1341"/>
              <a:ext cx="532" cy="10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6" name="Rectangle 82"/>
            <p:cNvSpPr>
              <a:spLocks noChangeArrowheads="1"/>
            </p:cNvSpPr>
            <p:nvPr/>
          </p:nvSpPr>
          <p:spPr bwMode="auto">
            <a:xfrm>
              <a:off x="917" y="1216"/>
              <a:ext cx="69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进程</a:t>
              </a:r>
              <a:endParaRPr kumimoji="0" lang="zh-CN" altLang="en-US" sz="2000">
                <a:latin typeface="Verdana" pitchFamily="34" charset="0"/>
                <a:ea typeface="宋体" pitchFamily="2" charset="-122"/>
              </a:endParaRPr>
            </a:p>
          </p:txBody>
        </p:sp>
        <p:grpSp>
          <p:nvGrpSpPr>
            <p:cNvPr id="14357" name="Group 83"/>
            <p:cNvGrpSpPr>
              <a:grpSpLocks/>
            </p:cNvGrpSpPr>
            <p:nvPr/>
          </p:nvGrpSpPr>
          <p:grpSpPr bwMode="auto">
            <a:xfrm>
              <a:off x="1438" y="2275"/>
              <a:ext cx="699" cy="1570"/>
              <a:chOff x="3600" y="3256"/>
              <a:chExt cx="1080" cy="2084"/>
            </a:xfrm>
          </p:grpSpPr>
          <p:sp>
            <p:nvSpPr>
              <p:cNvPr id="14377" name="Line 84"/>
              <p:cNvSpPr>
                <a:spLocks noChangeShapeType="1"/>
              </p:cNvSpPr>
              <p:nvPr/>
            </p:nvSpPr>
            <p:spPr bwMode="auto">
              <a:xfrm flipV="1">
                <a:off x="4140" y="3256"/>
                <a:ext cx="540" cy="16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8" name="Rectangle 85"/>
              <p:cNvSpPr>
                <a:spLocks noChangeArrowheads="1"/>
              </p:cNvSpPr>
              <p:nvPr/>
            </p:nvSpPr>
            <p:spPr bwMode="auto">
              <a:xfrm>
                <a:off x="3600" y="4872"/>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用户级</a:t>
                </a:r>
              </a:p>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线程库</a:t>
                </a:r>
                <a:endParaRPr kumimoji="0" lang="zh-CN" altLang="en-US" sz="2000">
                  <a:latin typeface="Verdana" pitchFamily="34" charset="0"/>
                  <a:ea typeface="宋体" pitchFamily="2" charset="-122"/>
                </a:endParaRPr>
              </a:p>
            </p:txBody>
          </p:sp>
        </p:grpSp>
        <p:grpSp>
          <p:nvGrpSpPr>
            <p:cNvPr id="14358" name="Group 86"/>
            <p:cNvGrpSpPr>
              <a:grpSpLocks/>
            </p:cNvGrpSpPr>
            <p:nvPr/>
          </p:nvGrpSpPr>
          <p:grpSpPr bwMode="auto">
            <a:xfrm>
              <a:off x="2258" y="2213"/>
              <a:ext cx="699" cy="1643"/>
              <a:chOff x="4860" y="3156"/>
              <a:chExt cx="1080" cy="2184"/>
            </a:xfrm>
          </p:grpSpPr>
          <p:sp>
            <p:nvSpPr>
              <p:cNvPr id="14375" name="Line 87"/>
              <p:cNvSpPr>
                <a:spLocks noChangeShapeType="1"/>
              </p:cNvSpPr>
              <p:nvPr/>
            </p:nvSpPr>
            <p:spPr bwMode="auto">
              <a:xfrm flipV="1">
                <a:off x="5400" y="3156"/>
                <a:ext cx="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6" name="Rectangle 88"/>
              <p:cNvSpPr>
                <a:spLocks noChangeArrowheads="1"/>
              </p:cNvSpPr>
              <p:nvPr/>
            </p:nvSpPr>
            <p:spPr bwMode="auto">
              <a:xfrm>
                <a:off x="4860" y="4872"/>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线程表</a:t>
                </a:r>
                <a:endParaRPr kumimoji="0" lang="zh-CN" altLang="en-US" sz="2000">
                  <a:latin typeface="Verdana" pitchFamily="34" charset="0"/>
                  <a:ea typeface="宋体" pitchFamily="2" charset="-122"/>
                </a:endParaRPr>
              </a:p>
            </p:txBody>
          </p:sp>
        </p:grpSp>
        <p:grpSp>
          <p:nvGrpSpPr>
            <p:cNvPr id="14359" name="Group 89"/>
            <p:cNvGrpSpPr>
              <a:grpSpLocks/>
            </p:cNvGrpSpPr>
            <p:nvPr/>
          </p:nvGrpSpPr>
          <p:grpSpPr bwMode="auto">
            <a:xfrm>
              <a:off x="3428" y="3041"/>
              <a:ext cx="698" cy="828"/>
              <a:chOff x="6660" y="4242"/>
              <a:chExt cx="1080" cy="1098"/>
            </a:xfrm>
          </p:grpSpPr>
          <p:sp>
            <p:nvSpPr>
              <p:cNvPr id="14373" name="Line 90"/>
              <p:cNvSpPr>
                <a:spLocks noChangeShapeType="1"/>
              </p:cNvSpPr>
              <p:nvPr/>
            </p:nvSpPr>
            <p:spPr bwMode="auto">
              <a:xfrm flipV="1">
                <a:off x="7196" y="4242"/>
                <a:ext cx="2" cy="6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4" name="Rectangle 91"/>
              <p:cNvSpPr>
                <a:spLocks noChangeArrowheads="1"/>
              </p:cNvSpPr>
              <p:nvPr/>
            </p:nvSpPr>
            <p:spPr bwMode="auto">
              <a:xfrm>
                <a:off x="6660" y="4872"/>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进程表</a:t>
                </a:r>
                <a:endParaRPr kumimoji="0" lang="zh-CN" altLang="en-US" sz="2000">
                  <a:latin typeface="Verdana" pitchFamily="34" charset="0"/>
                  <a:ea typeface="宋体" pitchFamily="2" charset="-122"/>
                </a:endParaRPr>
              </a:p>
            </p:txBody>
          </p:sp>
        </p:grpSp>
        <p:sp>
          <p:nvSpPr>
            <p:cNvPr id="14360" name="Line 93"/>
            <p:cNvSpPr>
              <a:spLocks noChangeShapeType="1"/>
            </p:cNvSpPr>
            <p:nvPr/>
          </p:nvSpPr>
          <p:spPr bwMode="auto">
            <a:xfrm flipV="1">
              <a:off x="1327" y="1716"/>
              <a:ext cx="803" cy="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1" name="Rectangle 94"/>
            <p:cNvSpPr>
              <a:spLocks noChangeArrowheads="1"/>
            </p:cNvSpPr>
            <p:nvPr/>
          </p:nvSpPr>
          <p:spPr bwMode="auto">
            <a:xfrm>
              <a:off x="885" y="1854"/>
              <a:ext cx="699"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线程</a:t>
              </a:r>
              <a:endParaRPr kumimoji="0" lang="zh-CN" altLang="en-US" sz="2000">
                <a:latin typeface="Verdana" pitchFamily="34" charset="0"/>
                <a:ea typeface="宋体" pitchFamily="2" charset="-122"/>
              </a:endParaRPr>
            </a:p>
          </p:txBody>
        </p:sp>
        <p:grpSp>
          <p:nvGrpSpPr>
            <p:cNvPr id="14362" name="Group 95"/>
            <p:cNvGrpSpPr>
              <a:grpSpLocks/>
            </p:cNvGrpSpPr>
            <p:nvPr/>
          </p:nvGrpSpPr>
          <p:grpSpPr bwMode="auto">
            <a:xfrm>
              <a:off x="4207" y="2661"/>
              <a:ext cx="985" cy="500"/>
              <a:chOff x="8014" y="3802"/>
              <a:chExt cx="1524" cy="666"/>
            </a:xfrm>
          </p:grpSpPr>
          <p:sp>
            <p:nvSpPr>
              <p:cNvPr id="14371" name="AutoShape 96"/>
              <p:cNvSpPr>
                <a:spLocks/>
              </p:cNvSpPr>
              <p:nvPr/>
            </p:nvSpPr>
            <p:spPr bwMode="auto">
              <a:xfrm>
                <a:off x="8014" y="3802"/>
                <a:ext cx="264" cy="666"/>
              </a:xfrm>
              <a:prstGeom prst="rightBrace">
                <a:avLst>
                  <a:gd name="adj1" fmla="val 21023"/>
                  <a:gd name="adj2" fmla="val 50000"/>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72" name="Rectangle 97"/>
              <p:cNvSpPr>
                <a:spLocks noChangeArrowheads="1"/>
              </p:cNvSpPr>
              <p:nvPr/>
            </p:nvSpPr>
            <p:spPr bwMode="auto">
              <a:xfrm>
                <a:off x="8246" y="3894"/>
                <a:ext cx="129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000000"/>
                    </a:solidFill>
                    <a:latin typeface="Times New Roman" pitchFamily="18" charset="0"/>
                    <a:ea typeface="宋体" pitchFamily="2" charset="-122"/>
                  </a:rPr>
                  <a:t>内核空间</a:t>
                </a:r>
                <a:endParaRPr kumimoji="0" lang="zh-CN" altLang="en-US" sz="2000">
                  <a:latin typeface="Verdana" pitchFamily="34" charset="0"/>
                  <a:ea typeface="宋体" pitchFamily="2" charset="-122"/>
                </a:endParaRPr>
              </a:p>
            </p:txBody>
          </p:sp>
        </p:grpSp>
        <p:grpSp>
          <p:nvGrpSpPr>
            <p:cNvPr id="14363" name="Group 98"/>
            <p:cNvGrpSpPr>
              <a:grpSpLocks/>
            </p:cNvGrpSpPr>
            <p:nvPr/>
          </p:nvGrpSpPr>
          <p:grpSpPr bwMode="auto">
            <a:xfrm>
              <a:off x="4204" y="1121"/>
              <a:ext cx="988" cy="1530"/>
              <a:chOff x="7860" y="2205"/>
              <a:chExt cx="1528" cy="2032"/>
            </a:xfrm>
          </p:grpSpPr>
          <p:sp>
            <p:nvSpPr>
              <p:cNvPr id="14369" name="AutoShape 99"/>
              <p:cNvSpPr>
                <a:spLocks/>
              </p:cNvSpPr>
              <p:nvPr/>
            </p:nvSpPr>
            <p:spPr bwMode="auto">
              <a:xfrm>
                <a:off x="7860" y="2205"/>
                <a:ext cx="268" cy="2032"/>
              </a:xfrm>
              <a:prstGeom prst="rightBrace">
                <a:avLst>
                  <a:gd name="adj1" fmla="val 63184"/>
                  <a:gd name="adj2" fmla="val 50000"/>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70" name="Rectangle 100"/>
              <p:cNvSpPr>
                <a:spLocks noChangeArrowheads="1"/>
              </p:cNvSpPr>
              <p:nvPr/>
            </p:nvSpPr>
            <p:spPr bwMode="auto">
              <a:xfrm>
                <a:off x="8096" y="3000"/>
                <a:ext cx="129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000000"/>
                    </a:solidFill>
                    <a:latin typeface="Times New Roman" pitchFamily="18" charset="0"/>
                    <a:ea typeface="宋体" pitchFamily="2" charset="-122"/>
                  </a:rPr>
                  <a:t>用户空间</a:t>
                </a:r>
                <a:endParaRPr kumimoji="0" lang="zh-CN" altLang="en-US" sz="2000">
                  <a:latin typeface="Verdana" pitchFamily="34" charset="0"/>
                  <a:ea typeface="宋体" pitchFamily="2" charset="-122"/>
                </a:endParaRPr>
              </a:p>
            </p:txBody>
          </p:sp>
        </p:grpSp>
        <p:sp>
          <p:nvSpPr>
            <p:cNvPr id="14364" name="Rectangle 103" descr="浅色横线"/>
            <p:cNvSpPr>
              <a:spLocks noChangeArrowheads="1"/>
            </p:cNvSpPr>
            <p:nvPr/>
          </p:nvSpPr>
          <p:spPr bwMode="auto">
            <a:xfrm>
              <a:off x="3534" y="2829"/>
              <a:ext cx="465" cy="178"/>
            </a:xfrm>
            <a:prstGeom prst="rect">
              <a:avLst/>
            </a:prstGeom>
            <a:blipFill dpi="0" rotWithShape="0">
              <a:blip r:embed="rId2"/>
              <a:srcRect/>
              <a:tile tx="0" ty="0" sx="100000" sy="100000" flip="none" algn="tl"/>
            </a:blip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65" name="Line 104"/>
            <p:cNvSpPr>
              <a:spLocks noChangeShapeType="1"/>
            </p:cNvSpPr>
            <p:nvPr/>
          </p:nvSpPr>
          <p:spPr bwMode="auto">
            <a:xfrm>
              <a:off x="3526" y="2915"/>
              <a:ext cx="46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6" name="Rectangle 105"/>
            <p:cNvSpPr>
              <a:spLocks noChangeArrowheads="1"/>
            </p:cNvSpPr>
            <p:nvPr/>
          </p:nvSpPr>
          <p:spPr bwMode="auto">
            <a:xfrm>
              <a:off x="2592" y="2770"/>
              <a:ext cx="69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800080"/>
                  </a:solidFill>
                  <a:latin typeface="Times New Roman" pitchFamily="18" charset="0"/>
                  <a:ea typeface="宋体" pitchFamily="2" charset="-122"/>
                </a:rPr>
                <a:t>内 核</a:t>
              </a:r>
              <a:endParaRPr kumimoji="0" lang="zh-CN" altLang="en-US" sz="2000">
                <a:latin typeface="Verdana" pitchFamily="34" charset="0"/>
                <a:ea typeface="宋体" pitchFamily="2" charset="-122"/>
              </a:endParaRPr>
            </a:p>
          </p:txBody>
        </p:sp>
        <p:sp>
          <p:nvSpPr>
            <p:cNvPr id="14367" name="Rectangle 106"/>
            <p:cNvSpPr>
              <a:spLocks noChangeArrowheads="1"/>
            </p:cNvSpPr>
            <p:nvPr/>
          </p:nvSpPr>
          <p:spPr bwMode="auto">
            <a:xfrm>
              <a:off x="1690" y="1129"/>
              <a:ext cx="2473" cy="203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4368" name="Line 107"/>
            <p:cNvSpPr>
              <a:spLocks noChangeShapeType="1"/>
            </p:cNvSpPr>
            <p:nvPr/>
          </p:nvSpPr>
          <p:spPr bwMode="auto">
            <a:xfrm>
              <a:off x="1689" y="2667"/>
              <a:ext cx="2473"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1" name="Rectangle 110"/>
          <p:cNvSpPr>
            <a:spLocks noChangeArrowheads="1"/>
          </p:cNvSpPr>
          <p:nvPr/>
        </p:nvSpPr>
        <p:spPr bwMode="auto">
          <a:xfrm>
            <a:off x="4196804" y="6026150"/>
            <a:ext cx="442537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2000" b="1">
                <a:solidFill>
                  <a:srgbClr val="000099"/>
                </a:solidFill>
                <a:latin typeface="宋体" pitchFamily="2" charset="-122"/>
                <a:ea typeface="宋体" pitchFamily="2" charset="-122"/>
              </a:rPr>
              <a:t>用户级线程实现</a:t>
            </a:r>
          </a:p>
        </p:txBody>
      </p:sp>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4.2 </a:t>
            </a:r>
            <a:r>
              <a:rPr kumimoji="0" lang="zh-CN" altLang="en-US" sz="3200" b="1">
                <a:solidFill>
                  <a:srgbClr val="006699"/>
                </a:solidFill>
                <a:latin typeface="黑体" pitchFamily="2" charset="-122"/>
                <a:ea typeface="黑体" pitchFamily="2" charset="-122"/>
              </a:rPr>
              <a:t>多线程模型</a:t>
            </a:r>
          </a:p>
        </p:txBody>
      </p:sp>
      <p:sp>
        <p:nvSpPr>
          <p:cNvPr id="13315" name="Rectangle 51"/>
          <p:cNvSpPr>
            <a:spLocks noChangeArrowheads="1"/>
          </p:cNvSpPr>
          <p:nvPr/>
        </p:nvSpPr>
        <p:spPr bwMode="auto">
          <a:xfrm>
            <a:off x="632962" y="984701"/>
            <a:ext cx="11109095" cy="1275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b="1" u="sng" dirty="0">
                <a:solidFill>
                  <a:srgbClr val="006699"/>
                </a:solidFill>
                <a:latin typeface="宋体" pitchFamily="2" charset="-122"/>
                <a:ea typeface="宋体" pitchFamily="2" charset="-122"/>
              </a:rPr>
              <a:t>4.2.2 </a:t>
            </a:r>
            <a:r>
              <a:rPr kumimoji="0" lang="zh-CN" altLang="en-US" b="1" u="sng" dirty="0">
                <a:solidFill>
                  <a:srgbClr val="006699"/>
                </a:solidFill>
                <a:latin typeface="宋体" pitchFamily="2" charset="-122"/>
                <a:ea typeface="宋体" pitchFamily="2" charset="-122"/>
              </a:rPr>
              <a:t>一对一</a:t>
            </a:r>
            <a:r>
              <a:rPr kumimoji="0" lang="zh-CN" altLang="en-US" b="1" u="sng" dirty="0" smtClean="0">
                <a:solidFill>
                  <a:srgbClr val="006699"/>
                </a:solidFill>
                <a:latin typeface="宋体" pitchFamily="2" charset="-122"/>
                <a:ea typeface="宋体" pitchFamily="2" charset="-122"/>
              </a:rPr>
              <a:t>模型</a:t>
            </a:r>
            <a:endParaRPr kumimoji="0" lang="en-US" altLang="zh-CN" b="1" u="sng" dirty="0" smtClean="0">
              <a:solidFill>
                <a:srgbClr val="006699"/>
              </a:solidFill>
              <a:latin typeface="宋体" pitchFamily="2" charset="-122"/>
              <a:ea typeface="宋体" pitchFamily="2" charset="-122"/>
            </a:endParaRPr>
          </a:p>
          <a:p>
            <a:pPr>
              <a:spcBef>
                <a:spcPct val="0"/>
              </a:spcBef>
              <a:buClrTx/>
              <a:buSzTx/>
              <a:buFontTx/>
              <a:buNone/>
            </a:pPr>
            <a:r>
              <a:rPr kumimoji="0" lang="zh-CN" altLang="en-US" b="1" u="sng" dirty="0">
                <a:solidFill>
                  <a:srgbClr val="006699"/>
                </a:solidFill>
                <a:latin typeface="宋体" pitchFamily="2" charset="-122"/>
                <a:ea typeface="宋体" pitchFamily="2" charset="-122"/>
              </a:rPr>
              <a:t/>
            </a:r>
            <a:br>
              <a:rPr kumimoji="0" lang="zh-CN" altLang="en-US" b="1" u="sng" dirty="0">
                <a:solidFill>
                  <a:srgbClr val="006699"/>
                </a:solidFill>
                <a:latin typeface="宋体" pitchFamily="2" charset="-122"/>
                <a:ea typeface="宋体" pitchFamily="2" charset="-122"/>
              </a:rPr>
            </a:br>
            <a:r>
              <a:rPr kumimoji="0" lang="zh-CN" altLang="en-US" b="1" dirty="0">
                <a:latin typeface="宋体" pitchFamily="2" charset="-122"/>
                <a:ea typeface="宋体" pitchFamily="2" charset="-122"/>
                <a:hlinkClick r:id="rId2" action="ppaction://hlinkpres?slideindex=1&amp;slidetitle="/>
              </a:rPr>
              <a:t>内核级线程模型</a:t>
            </a:r>
            <a:endParaRPr kumimoji="0" lang="zh-CN" altLang="en-US" b="1" dirty="0">
              <a:latin typeface="宋体" pitchFamily="2" charset="-122"/>
              <a:ea typeface="宋体" pitchFamily="2" charset="-122"/>
            </a:endParaRPr>
          </a:p>
        </p:txBody>
      </p:sp>
    </p:spTree>
    <p:extLst>
      <p:ext uri="{BB962C8B-B14F-4D97-AF65-F5344CB8AC3E}">
        <p14:creationId xmlns:p14="http://schemas.microsoft.com/office/powerpoint/2010/main" val="389231579"/>
      </p:ext>
    </p:ext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4.2 </a:t>
            </a:r>
            <a:r>
              <a:rPr kumimoji="0" lang="zh-CN" altLang="en-US" sz="3200" b="1">
                <a:solidFill>
                  <a:srgbClr val="006699"/>
                </a:solidFill>
                <a:latin typeface="黑体" pitchFamily="2" charset="-122"/>
                <a:ea typeface="黑体" pitchFamily="2" charset="-122"/>
              </a:rPr>
              <a:t>多线程模型</a:t>
            </a:r>
          </a:p>
        </p:txBody>
      </p:sp>
      <p:sp>
        <p:nvSpPr>
          <p:cNvPr id="15363" name="Rectangle 51"/>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en-US" altLang="zh-CN" sz="2000" b="1" u="sng" dirty="0">
                <a:solidFill>
                  <a:srgbClr val="006699"/>
                </a:solidFill>
                <a:latin typeface="宋体" pitchFamily="2" charset="-122"/>
                <a:ea typeface="宋体" pitchFamily="2" charset="-122"/>
              </a:rPr>
              <a:t>4.2.2 </a:t>
            </a:r>
            <a:r>
              <a:rPr kumimoji="0" lang="zh-CN" altLang="en-US" sz="2000" b="1" u="sng" dirty="0">
                <a:solidFill>
                  <a:srgbClr val="006699"/>
                </a:solidFill>
                <a:latin typeface="宋体" pitchFamily="2" charset="-122"/>
                <a:ea typeface="宋体" pitchFamily="2" charset="-122"/>
              </a:rPr>
              <a:t>一对一模型</a:t>
            </a:r>
            <a:br>
              <a:rPr kumimoji="0" lang="zh-CN" altLang="en-US" sz="2000" b="1" u="sng" dirty="0">
                <a:solidFill>
                  <a:srgbClr val="006699"/>
                </a:solidFill>
                <a:latin typeface="宋体" pitchFamily="2" charset="-122"/>
                <a:ea typeface="宋体" pitchFamily="2" charset="-122"/>
              </a:rPr>
            </a:br>
            <a:r>
              <a:rPr kumimoji="0" lang="zh-CN" altLang="en-US" sz="2000" b="1" dirty="0">
                <a:latin typeface="宋体" pitchFamily="2" charset="-122"/>
                <a:ea typeface="宋体" pitchFamily="2" charset="-122"/>
              </a:rPr>
              <a:t>内核级线程模型</a:t>
            </a:r>
          </a:p>
        </p:txBody>
      </p:sp>
      <p:grpSp>
        <p:nvGrpSpPr>
          <p:cNvPr id="15364" name="Group 107"/>
          <p:cNvGrpSpPr>
            <a:grpSpLocks/>
          </p:cNvGrpSpPr>
          <p:nvPr/>
        </p:nvGrpSpPr>
        <p:grpSpPr bwMode="auto">
          <a:xfrm>
            <a:off x="2143906" y="949326"/>
            <a:ext cx="8840165" cy="4148138"/>
            <a:chOff x="1157" y="841"/>
            <a:chExt cx="4177" cy="2613"/>
          </a:xfrm>
        </p:grpSpPr>
        <p:sp>
          <p:nvSpPr>
            <p:cNvPr id="15367" name="Rectangle 53"/>
            <p:cNvSpPr>
              <a:spLocks noChangeArrowheads="1"/>
            </p:cNvSpPr>
            <p:nvPr/>
          </p:nvSpPr>
          <p:spPr bwMode="auto">
            <a:xfrm>
              <a:off x="4038" y="1087"/>
              <a:ext cx="633"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368" name="Rectangle 54"/>
            <p:cNvSpPr>
              <a:spLocks noChangeArrowheads="1"/>
            </p:cNvSpPr>
            <p:nvPr/>
          </p:nvSpPr>
          <p:spPr bwMode="auto">
            <a:xfrm>
              <a:off x="2119" y="1087"/>
              <a:ext cx="1417"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369" name="Line 55"/>
            <p:cNvSpPr>
              <a:spLocks noChangeShapeType="1"/>
            </p:cNvSpPr>
            <p:nvPr/>
          </p:nvSpPr>
          <p:spPr bwMode="auto">
            <a:xfrm>
              <a:off x="1208" y="1944"/>
              <a:ext cx="412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70" name="Group 56"/>
            <p:cNvGrpSpPr>
              <a:grpSpLocks/>
            </p:cNvGrpSpPr>
            <p:nvPr/>
          </p:nvGrpSpPr>
          <p:grpSpPr bwMode="auto">
            <a:xfrm>
              <a:off x="2848" y="2346"/>
              <a:ext cx="299" cy="288"/>
              <a:chOff x="832" y="2920"/>
              <a:chExt cx="288" cy="288"/>
            </a:xfrm>
          </p:grpSpPr>
          <p:sp>
            <p:nvSpPr>
              <p:cNvPr id="15418" name="Oval 57"/>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419" name="Freeform 58"/>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71" name="Group 59"/>
            <p:cNvGrpSpPr>
              <a:grpSpLocks/>
            </p:cNvGrpSpPr>
            <p:nvPr/>
          </p:nvGrpSpPr>
          <p:grpSpPr bwMode="auto">
            <a:xfrm>
              <a:off x="3495" y="3163"/>
              <a:ext cx="281" cy="291"/>
              <a:chOff x="888" y="3472"/>
              <a:chExt cx="272" cy="291"/>
            </a:xfrm>
          </p:grpSpPr>
          <p:sp>
            <p:nvSpPr>
              <p:cNvPr id="15416" name="Rectangle 60"/>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417" name="Text Box 61"/>
              <p:cNvSpPr txBox="1">
                <a:spLocks noChangeArrowheads="1"/>
              </p:cNvSpPr>
              <p:nvPr/>
            </p:nvSpPr>
            <p:spPr bwMode="auto">
              <a:xfrm>
                <a:off x="913" y="3472"/>
                <a:ext cx="1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P</a:t>
                </a:r>
              </a:p>
            </p:txBody>
          </p:sp>
        </p:grpSp>
        <p:grpSp>
          <p:nvGrpSpPr>
            <p:cNvPr id="15372" name="Group 62"/>
            <p:cNvGrpSpPr>
              <a:grpSpLocks/>
            </p:cNvGrpSpPr>
            <p:nvPr/>
          </p:nvGrpSpPr>
          <p:grpSpPr bwMode="auto">
            <a:xfrm>
              <a:off x="4240" y="3163"/>
              <a:ext cx="282" cy="291"/>
              <a:chOff x="888" y="3472"/>
              <a:chExt cx="272" cy="291"/>
            </a:xfrm>
          </p:grpSpPr>
          <p:sp>
            <p:nvSpPr>
              <p:cNvPr id="15414" name="Rectangle 63"/>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415" name="Text Box 64"/>
              <p:cNvSpPr txBox="1">
                <a:spLocks noChangeArrowheads="1"/>
              </p:cNvSpPr>
              <p:nvPr/>
            </p:nvSpPr>
            <p:spPr bwMode="auto">
              <a:xfrm>
                <a:off x="913" y="3472"/>
                <a:ext cx="1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P</a:t>
                </a:r>
              </a:p>
            </p:txBody>
          </p:sp>
        </p:grpSp>
        <p:sp>
          <p:nvSpPr>
            <p:cNvPr id="15373" name="Text Box 65"/>
            <p:cNvSpPr txBox="1">
              <a:spLocks noChangeArrowheads="1"/>
            </p:cNvSpPr>
            <p:nvPr/>
          </p:nvSpPr>
          <p:spPr bwMode="auto">
            <a:xfrm>
              <a:off x="2525" y="841"/>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进程</a:t>
              </a:r>
              <a:r>
                <a:rPr kumimoji="0" lang="en-US" altLang="zh-CN" sz="2000" b="1">
                  <a:latin typeface="Times New Roman" pitchFamily="18" charset="0"/>
                  <a:ea typeface="宋体" pitchFamily="2" charset="-122"/>
                </a:rPr>
                <a:t>1</a:t>
              </a:r>
            </a:p>
          </p:txBody>
        </p:sp>
        <p:sp>
          <p:nvSpPr>
            <p:cNvPr id="15374" name="Line 66"/>
            <p:cNvSpPr>
              <a:spLocks noChangeShapeType="1"/>
            </p:cNvSpPr>
            <p:nvPr/>
          </p:nvSpPr>
          <p:spPr bwMode="auto">
            <a:xfrm flipV="1">
              <a:off x="1208" y="3162"/>
              <a:ext cx="4126" cy="1"/>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5" name="Text Box 67"/>
            <p:cNvSpPr txBox="1">
              <a:spLocks noChangeArrowheads="1"/>
            </p:cNvSpPr>
            <p:nvPr/>
          </p:nvSpPr>
          <p:spPr bwMode="auto">
            <a:xfrm>
              <a:off x="1157" y="1368"/>
              <a:ext cx="5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用户</a:t>
              </a:r>
            </a:p>
          </p:txBody>
        </p:sp>
        <p:sp>
          <p:nvSpPr>
            <p:cNvPr id="15376" name="Text Box 68"/>
            <p:cNvSpPr txBox="1">
              <a:spLocks noChangeArrowheads="1"/>
            </p:cNvSpPr>
            <p:nvPr/>
          </p:nvSpPr>
          <p:spPr bwMode="auto">
            <a:xfrm>
              <a:off x="1158" y="2343"/>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内核</a:t>
              </a:r>
            </a:p>
          </p:txBody>
        </p:sp>
        <p:sp>
          <p:nvSpPr>
            <p:cNvPr id="15377" name="Text Box 69"/>
            <p:cNvSpPr txBox="1">
              <a:spLocks noChangeArrowheads="1"/>
            </p:cNvSpPr>
            <p:nvPr/>
          </p:nvSpPr>
          <p:spPr bwMode="auto">
            <a:xfrm>
              <a:off x="1176" y="3183"/>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硬件</a:t>
              </a:r>
            </a:p>
          </p:txBody>
        </p:sp>
        <p:sp>
          <p:nvSpPr>
            <p:cNvPr id="15378" name="Text Box 70"/>
            <p:cNvSpPr txBox="1">
              <a:spLocks noChangeArrowheads="1"/>
            </p:cNvSpPr>
            <p:nvPr/>
          </p:nvSpPr>
          <p:spPr bwMode="auto">
            <a:xfrm>
              <a:off x="4070" y="844"/>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进程</a:t>
              </a:r>
              <a:r>
                <a:rPr kumimoji="0" lang="en-US" altLang="zh-CN" sz="2000" b="1">
                  <a:latin typeface="Times New Roman" pitchFamily="18" charset="0"/>
                  <a:ea typeface="宋体" pitchFamily="2" charset="-122"/>
                </a:rPr>
                <a:t>2</a:t>
              </a:r>
            </a:p>
          </p:txBody>
        </p:sp>
        <p:sp>
          <p:nvSpPr>
            <p:cNvPr id="15379" name="Text Box 71"/>
            <p:cNvSpPr txBox="1">
              <a:spLocks noChangeArrowheads="1"/>
            </p:cNvSpPr>
            <p:nvPr/>
          </p:nvSpPr>
          <p:spPr bwMode="auto">
            <a:xfrm>
              <a:off x="1674" y="2665"/>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FF0000"/>
                  </a:solidFill>
                  <a:latin typeface="Times New Roman" pitchFamily="18" charset="0"/>
                  <a:ea typeface="宋体" pitchFamily="2" charset="-122"/>
                </a:rPr>
                <a:t>线程</a:t>
              </a:r>
              <a:r>
                <a:rPr kumimoji="0" lang="en-US" altLang="zh-CN" sz="2000" b="1">
                  <a:solidFill>
                    <a:srgbClr val="FF0000"/>
                  </a:solidFill>
                  <a:latin typeface="Times New Roman" pitchFamily="18" charset="0"/>
                  <a:ea typeface="宋体" pitchFamily="2" charset="-122"/>
                </a:rPr>
                <a:t>1</a:t>
              </a:r>
            </a:p>
          </p:txBody>
        </p:sp>
        <p:grpSp>
          <p:nvGrpSpPr>
            <p:cNvPr id="15380" name="Group 72"/>
            <p:cNvGrpSpPr>
              <a:grpSpLocks/>
            </p:cNvGrpSpPr>
            <p:nvPr/>
          </p:nvGrpSpPr>
          <p:grpSpPr bwMode="auto">
            <a:xfrm>
              <a:off x="4201" y="2340"/>
              <a:ext cx="298" cy="288"/>
              <a:chOff x="832" y="2884"/>
              <a:chExt cx="288" cy="288"/>
            </a:xfrm>
          </p:grpSpPr>
          <p:sp>
            <p:nvSpPr>
              <p:cNvPr id="15412" name="Oval 73"/>
              <p:cNvSpPr>
                <a:spLocks noChangeArrowheads="1"/>
              </p:cNvSpPr>
              <p:nvPr/>
            </p:nvSpPr>
            <p:spPr bwMode="auto">
              <a:xfrm>
                <a:off x="832" y="2884"/>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413" name="Freeform 74"/>
              <p:cNvSpPr>
                <a:spLocks/>
              </p:cNvSpPr>
              <p:nvPr/>
            </p:nvSpPr>
            <p:spPr bwMode="auto">
              <a:xfrm>
                <a:off x="960" y="2908"/>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81" name="Group 75"/>
            <p:cNvGrpSpPr>
              <a:grpSpLocks/>
            </p:cNvGrpSpPr>
            <p:nvPr/>
          </p:nvGrpSpPr>
          <p:grpSpPr bwMode="auto">
            <a:xfrm>
              <a:off x="2617" y="3162"/>
              <a:ext cx="281" cy="291"/>
              <a:chOff x="888" y="3472"/>
              <a:chExt cx="272" cy="291"/>
            </a:xfrm>
          </p:grpSpPr>
          <p:sp>
            <p:nvSpPr>
              <p:cNvPr id="15410" name="Rectangle 76"/>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411" name="Text Box 77"/>
              <p:cNvSpPr txBox="1">
                <a:spLocks noChangeArrowheads="1"/>
              </p:cNvSpPr>
              <p:nvPr/>
            </p:nvSpPr>
            <p:spPr bwMode="auto">
              <a:xfrm>
                <a:off x="913" y="3472"/>
                <a:ext cx="1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P</a:t>
                </a:r>
              </a:p>
            </p:txBody>
          </p:sp>
        </p:grpSp>
        <p:grpSp>
          <p:nvGrpSpPr>
            <p:cNvPr id="15382" name="Group 78"/>
            <p:cNvGrpSpPr>
              <a:grpSpLocks/>
            </p:cNvGrpSpPr>
            <p:nvPr/>
          </p:nvGrpSpPr>
          <p:grpSpPr bwMode="auto">
            <a:xfrm>
              <a:off x="2153" y="2346"/>
              <a:ext cx="298" cy="288"/>
              <a:chOff x="832" y="2920"/>
              <a:chExt cx="288" cy="288"/>
            </a:xfrm>
          </p:grpSpPr>
          <p:sp>
            <p:nvSpPr>
              <p:cNvPr id="15408" name="Oval 79"/>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409" name="Freeform 80"/>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83" name="Group 81"/>
            <p:cNvGrpSpPr>
              <a:grpSpLocks/>
            </p:cNvGrpSpPr>
            <p:nvPr/>
          </p:nvGrpSpPr>
          <p:grpSpPr bwMode="auto">
            <a:xfrm>
              <a:off x="3196" y="2346"/>
              <a:ext cx="299" cy="288"/>
              <a:chOff x="832" y="2920"/>
              <a:chExt cx="288" cy="288"/>
            </a:xfrm>
          </p:grpSpPr>
          <p:sp>
            <p:nvSpPr>
              <p:cNvPr id="15406" name="Oval 82"/>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407" name="Freeform 83"/>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84" name="Group 84"/>
            <p:cNvGrpSpPr>
              <a:grpSpLocks/>
            </p:cNvGrpSpPr>
            <p:nvPr/>
          </p:nvGrpSpPr>
          <p:grpSpPr bwMode="auto">
            <a:xfrm>
              <a:off x="2501" y="2346"/>
              <a:ext cx="298" cy="288"/>
              <a:chOff x="832" y="2920"/>
              <a:chExt cx="288" cy="288"/>
            </a:xfrm>
          </p:grpSpPr>
          <p:sp>
            <p:nvSpPr>
              <p:cNvPr id="15404" name="Oval 85"/>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5405" name="Freeform 86"/>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85" name="Line 87"/>
            <p:cNvSpPr>
              <a:spLocks noChangeShapeType="1"/>
            </p:cNvSpPr>
            <p:nvPr/>
          </p:nvSpPr>
          <p:spPr bwMode="auto">
            <a:xfrm>
              <a:off x="2302" y="2634"/>
              <a:ext cx="1143"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Text Box 88"/>
            <p:cNvSpPr txBox="1">
              <a:spLocks noChangeArrowheads="1"/>
            </p:cNvSpPr>
            <p:nvPr/>
          </p:nvSpPr>
          <p:spPr bwMode="auto">
            <a:xfrm>
              <a:off x="4539" y="2665"/>
              <a:ext cx="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FF0000"/>
                  </a:solidFill>
                  <a:latin typeface="Times New Roman" pitchFamily="18" charset="0"/>
                  <a:ea typeface="宋体" pitchFamily="2" charset="-122"/>
                </a:rPr>
                <a:t>线程</a:t>
              </a:r>
              <a:r>
                <a:rPr kumimoji="0" lang="en-US" altLang="zh-CN" sz="2000" b="1">
                  <a:solidFill>
                    <a:srgbClr val="FF0000"/>
                  </a:solidFill>
                  <a:latin typeface="Times New Roman" pitchFamily="18" charset="0"/>
                  <a:ea typeface="宋体" pitchFamily="2" charset="-122"/>
                </a:rPr>
                <a:t>n</a:t>
              </a:r>
            </a:p>
          </p:txBody>
        </p:sp>
        <p:sp>
          <p:nvSpPr>
            <p:cNvPr id="15387" name="Line 89"/>
            <p:cNvSpPr>
              <a:spLocks noChangeShapeType="1"/>
            </p:cNvSpPr>
            <p:nvPr/>
          </p:nvSpPr>
          <p:spPr bwMode="auto">
            <a:xfrm flipH="1">
              <a:off x="3445" y="2628"/>
              <a:ext cx="929" cy="24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Freeform 90"/>
            <p:cNvSpPr>
              <a:spLocks/>
            </p:cNvSpPr>
            <p:nvPr/>
          </p:nvSpPr>
          <p:spPr bwMode="auto">
            <a:xfrm>
              <a:off x="2640" y="1194"/>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Line 91"/>
            <p:cNvSpPr>
              <a:spLocks noChangeShapeType="1"/>
            </p:cNvSpPr>
            <p:nvPr/>
          </p:nvSpPr>
          <p:spPr bwMode="auto">
            <a:xfrm>
              <a:off x="2649" y="1451"/>
              <a:ext cx="1" cy="89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0" name="Freeform 92"/>
            <p:cNvSpPr>
              <a:spLocks/>
            </p:cNvSpPr>
            <p:nvPr/>
          </p:nvSpPr>
          <p:spPr bwMode="auto">
            <a:xfrm>
              <a:off x="2985" y="1194"/>
              <a:ext cx="49" cy="240"/>
            </a:xfrm>
            <a:custGeom>
              <a:avLst/>
              <a:gdLst>
                <a:gd name="T0" fmla="*/ 11 w 104"/>
                <a:gd name="T1" fmla="*/ 0 h 192"/>
                <a:gd name="T2" fmla="*/ 21 w 104"/>
                <a:gd name="T3" fmla="*/ 75 h 192"/>
                <a:gd name="T4" fmla="*/ 0 w 104"/>
                <a:gd name="T5" fmla="*/ 150 h 192"/>
                <a:gd name="T6" fmla="*/ 21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1" name="Line 93"/>
            <p:cNvSpPr>
              <a:spLocks noChangeShapeType="1"/>
            </p:cNvSpPr>
            <p:nvPr/>
          </p:nvSpPr>
          <p:spPr bwMode="auto">
            <a:xfrm>
              <a:off x="2991" y="1451"/>
              <a:ext cx="7" cy="889"/>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Freeform 94"/>
            <p:cNvSpPr>
              <a:spLocks/>
            </p:cNvSpPr>
            <p:nvPr/>
          </p:nvSpPr>
          <p:spPr bwMode="auto">
            <a:xfrm>
              <a:off x="3327" y="1215"/>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Line 95"/>
            <p:cNvSpPr>
              <a:spLocks noChangeShapeType="1"/>
            </p:cNvSpPr>
            <p:nvPr/>
          </p:nvSpPr>
          <p:spPr bwMode="auto">
            <a:xfrm>
              <a:off x="3342" y="1463"/>
              <a:ext cx="4" cy="889"/>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4" name="Freeform 96"/>
            <p:cNvSpPr>
              <a:spLocks/>
            </p:cNvSpPr>
            <p:nvPr/>
          </p:nvSpPr>
          <p:spPr bwMode="auto">
            <a:xfrm>
              <a:off x="2303" y="1203"/>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5" name="Line 97"/>
            <p:cNvSpPr>
              <a:spLocks noChangeShapeType="1"/>
            </p:cNvSpPr>
            <p:nvPr/>
          </p:nvSpPr>
          <p:spPr bwMode="auto">
            <a:xfrm flipH="1">
              <a:off x="2307" y="1463"/>
              <a:ext cx="5" cy="892"/>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Freeform 98"/>
            <p:cNvSpPr>
              <a:spLocks/>
            </p:cNvSpPr>
            <p:nvPr/>
          </p:nvSpPr>
          <p:spPr bwMode="auto">
            <a:xfrm>
              <a:off x="4349" y="1216"/>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7" name="Line 99"/>
            <p:cNvSpPr>
              <a:spLocks noChangeShapeType="1"/>
            </p:cNvSpPr>
            <p:nvPr/>
          </p:nvSpPr>
          <p:spPr bwMode="auto">
            <a:xfrm flipH="1">
              <a:off x="4358" y="1464"/>
              <a:ext cx="6" cy="8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8" name="Line 100"/>
            <p:cNvSpPr>
              <a:spLocks noChangeShapeType="1"/>
            </p:cNvSpPr>
            <p:nvPr/>
          </p:nvSpPr>
          <p:spPr bwMode="auto">
            <a:xfrm>
              <a:off x="2650" y="2634"/>
              <a:ext cx="795"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9" name="Line 101"/>
            <p:cNvSpPr>
              <a:spLocks noChangeShapeType="1"/>
            </p:cNvSpPr>
            <p:nvPr/>
          </p:nvSpPr>
          <p:spPr bwMode="auto">
            <a:xfrm>
              <a:off x="2998" y="2634"/>
              <a:ext cx="447"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0" name="Line 102"/>
            <p:cNvSpPr>
              <a:spLocks noChangeShapeType="1"/>
            </p:cNvSpPr>
            <p:nvPr/>
          </p:nvSpPr>
          <p:spPr bwMode="auto">
            <a:xfrm>
              <a:off x="3346" y="2634"/>
              <a:ext cx="99"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1" name="Line 103"/>
            <p:cNvSpPr>
              <a:spLocks noChangeShapeType="1"/>
            </p:cNvSpPr>
            <p:nvPr/>
          </p:nvSpPr>
          <p:spPr bwMode="auto">
            <a:xfrm flipH="1">
              <a:off x="2699" y="2874"/>
              <a:ext cx="746"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2" name="Line 104"/>
            <p:cNvSpPr>
              <a:spLocks noChangeShapeType="1"/>
            </p:cNvSpPr>
            <p:nvPr/>
          </p:nvSpPr>
          <p:spPr bwMode="auto">
            <a:xfrm flipH="1" flipV="1">
              <a:off x="3445" y="2874"/>
              <a:ext cx="945"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3" name="Line 105"/>
            <p:cNvSpPr>
              <a:spLocks noChangeShapeType="1"/>
            </p:cNvSpPr>
            <p:nvPr/>
          </p:nvSpPr>
          <p:spPr bwMode="auto">
            <a:xfrm>
              <a:off x="3445" y="2874"/>
              <a:ext cx="149"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0314" name="Rectangle 106"/>
          <p:cNvSpPr>
            <a:spLocks noChangeArrowheads="1"/>
          </p:cNvSpPr>
          <p:nvPr/>
        </p:nvSpPr>
        <p:spPr bwMode="auto">
          <a:xfrm>
            <a:off x="1428565" y="5035550"/>
            <a:ext cx="9657092"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1800" b="1" dirty="0">
                <a:latin typeface="黑体" pitchFamily="2" charset="-122"/>
                <a:ea typeface="黑体" pitchFamily="2" charset="-122"/>
              </a:rPr>
              <a:t>用户创建的就是内核级线程</a:t>
            </a:r>
            <a:r>
              <a:rPr lang="en-US" altLang="zh-CN" sz="1800" b="1" dirty="0">
                <a:latin typeface="黑体" pitchFamily="2" charset="-122"/>
                <a:ea typeface="黑体" pitchFamily="2" charset="-122"/>
              </a:rPr>
              <a:t>!</a:t>
            </a:r>
            <a:r>
              <a:rPr lang="zh-CN" altLang="en-US" sz="1800" b="1" dirty="0">
                <a:latin typeface="黑体" pitchFamily="2" charset="-122"/>
                <a:ea typeface="黑体" pitchFamily="2" charset="-122"/>
              </a:rPr>
              <a:t>（通过系统调用）</a:t>
            </a:r>
          </a:p>
        </p:txBody>
      </p:sp>
      <p:sp>
        <p:nvSpPr>
          <p:cNvPr id="350316" name="Rectangle 108"/>
          <p:cNvSpPr>
            <a:spLocks noChangeArrowheads="1"/>
          </p:cNvSpPr>
          <p:nvPr/>
        </p:nvSpPr>
        <p:spPr bwMode="auto">
          <a:xfrm>
            <a:off x="1422216" y="5473700"/>
            <a:ext cx="9657093" cy="1384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90000"/>
              </a:lnSpc>
            </a:pPr>
            <a:r>
              <a:rPr lang="zh-CN" altLang="en-US" sz="1800" b="1" dirty="0">
                <a:latin typeface="宋体" pitchFamily="2" charset="-122"/>
                <a:ea typeface="宋体" pitchFamily="2" charset="-122"/>
              </a:rPr>
              <a:t>一个线程执行阻塞系统调用时，允许</a:t>
            </a:r>
            <a:r>
              <a:rPr lang="en-US" altLang="zh-CN" sz="1800" b="1" dirty="0">
                <a:latin typeface="宋体" pitchFamily="2" charset="-122"/>
                <a:ea typeface="宋体" pitchFamily="2" charset="-122"/>
              </a:rPr>
              <a:t>CPU</a:t>
            </a:r>
            <a:r>
              <a:rPr lang="zh-CN" altLang="en-US" sz="1800" b="1" dirty="0">
                <a:latin typeface="宋体" pitchFamily="2" charset="-122"/>
                <a:ea typeface="宋体" pitchFamily="2" charset="-122"/>
              </a:rPr>
              <a:t>切换给其他线程，因此</a:t>
            </a:r>
            <a:br>
              <a:rPr lang="zh-CN" altLang="en-US" sz="1800" b="1" dirty="0">
                <a:latin typeface="宋体" pitchFamily="2" charset="-122"/>
                <a:ea typeface="宋体" pitchFamily="2" charset="-122"/>
              </a:rPr>
            </a:br>
            <a:r>
              <a:rPr lang="zh-CN" altLang="en-US" sz="1800" b="1" dirty="0">
                <a:latin typeface="宋体" pitchFamily="2" charset="-122"/>
                <a:ea typeface="宋体" pitchFamily="2" charset="-122"/>
              </a:rPr>
              <a:t>具有更好的</a:t>
            </a:r>
            <a:r>
              <a:rPr lang="zh-CN" altLang="en-US" sz="1800" b="1" dirty="0">
                <a:solidFill>
                  <a:srgbClr val="CC0000"/>
                </a:solidFill>
                <a:latin typeface="宋体" pitchFamily="2" charset="-122"/>
                <a:ea typeface="宋体" pitchFamily="2" charset="-122"/>
              </a:rPr>
              <a:t>并发能力</a:t>
            </a:r>
          </a:p>
          <a:p>
            <a:pPr>
              <a:lnSpc>
                <a:spcPct val="90000"/>
              </a:lnSpc>
            </a:pPr>
            <a:r>
              <a:rPr lang="zh-CN" altLang="en-US" sz="1800" b="1" dirty="0">
                <a:latin typeface="宋体" pitchFamily="2" charset="-122"/>
                <a:ea typeface="宋体" pitchFamily="2" charset="-122"/>
              </a:rPr>
              <a:t>一个进程的不同线程可运行在不同的</a:t>
            </a:r>
            <a:r>
              <a:rPr lang="en-US" altLang="zh-CN" sz="1800" b="1" dirty="0">
                <a:latin typeface="宋体" pitchFamily="2" charset="-122"/>
                <a:ea typeface="宋体" pitchFamily="2" charset="-122"/>
              </a:rPr>
              <a:t>CPU</a:t>
            </a:r>
            <a:r>
              <a:rPr lang="zh-CN" altLang="en-US" sz="1800" b="1" dirty="0">
                <a:latin typeface="宋体" pitchFamily="2" charset="-122"/>
                <a:ea typeface="宋体" pitchFamily="2" charset="-122"/>
              </a:rPr>
              <a:t>上，实现</a:t>
            </a:r>
            <a:r>
              <a:rPr lang="zh-CN" altLang="en-US" sz="1800" b="1" dirty="0">
                <a:solidFill>
                  <a:srgbClr val="CC0000"/>
                </a:solidFill>
                <a:latin typeface="宋体" pitchFamily="2" charset="-122"/>
                <a:ea typeface="宋体" pitchFamily="2" charset="-122"/>
              </a:rPr>
              <a:t>多</a:t>
            </a:r>
            <a:r>
              <a:rPr lang="en-US" altLang="zh-CN" sz="1800" b="1" dirty="0">
                <a:solidFill>
                  <a:srgbClr val="CC0000"/>
                </a:solidFill>
                <a:latin typeface="宋体" pitchFamily="2" charset="-122"/>
                <a:ea typeface="宋体" pitchFamily="2" charset="-122"/>
              </a:rPr>
              <a:t>CPU</a:t>
            </a:r>
            <a:r>
              <a:rPr lang="zh-CN" altLang="en-US" sz="1800" b="1" dirty="0">
                <a:solidFill>
                  <a:srgbClr val="CC0000"/>
                </a:solidFill>
                <a:latin typeface="宋体" pitchFamily="2" charset="-122"/>
                <a:ea typeface="宋体" pitchFamily="2" charset="-122"/>
              </a:rPr>
              <a:t>的并行处理</a:t>
            </a:r>
          </a:p>
          <a:p>
            <a:pPr>
              <a:lnSpc>
                <a:spcPct val="90000"/>
              </a:lnSpc>
            </a:pPr>
            <a:r>
              <a:rPr lang="zh-CN" altLang="en-US" sz="1800" b="1" dirty="0">
                <a:latin typeface="宋体" pitchFamily="2" charset="-122"/>
                <a:ea typeface="宋体" pitchFamily="2" charset="-122"/>
              </a:rPr>
              <a:t>但创建内核线程的数量会</a:t>
            </a:r>
            <a:r>
              <a:rPr lang="zh-CN" altLang="en-US" sz="1800" b="1" dirty="0">
                <a:solidFill>
                  <a:srgbClr val="CC0000"/>
                </a:solidFill>
                <a:latin typeface="宋体" pitchFamily="2" charset="-122"/>
                <a:ea typeface="宋体" pitchFamily="2" charset="-122"/>
              </a:rPr>
              <a:t>影响系统性能</a:t>
            </a:r>
            <a:r>
              <a:rPr lang="zh-CN" altLang="en-US" sz="1800" b="1" dirty="0">
                <a:latin typeface="宋体" pitchFamily="2" charset="-122"/>
                <a:ea typeface="宋体" pitchFamily="2" charset="-122"/>
              </a:rPr>
              <a:t>，</a:t>
            </a:r>
            <a:r>
              <a:rPr lang="en-US" altLang="zh-CN" sz="1800" b="1" dirty="0">
                <a:latin typeface="宋体" pitchFamily="2" charset="-122"/>
                <a:ea typeface="宋体" pitchFamily="2" charset="-122"/>
              </a:rPr>
              <a:t>OS</a:t>
            </a:r>
            <a:r>
              <a:rPr lang="zh-CN" altLang="en-US" sz="1800" b="1" dirty="0">
                <a:latin typeface="宋体" pitchFamily="2" charset="-122"/>
                <a:ea typeface="宋体" pitchFamily="2" charset="-122"/>
              </a:rPr>
              <a:t>会</a:t>
            </a:r>
            <a:r>
              <a:rPr lang="zh-CN" altLang="en-US" sz="1800" b="1" dirty="0">
                <a:solidFill>
                  <a:srgbClr val="CC0000"/>
                </a:solidFill>
                <a:latin typeface="宋体" pitchFamily="2" charset="-122"/>
                <a:ea typeface="宋体" pitchFamily="2" charset="-122"/>
              </a:rPr>
              <a:t>限制线程总量</a:t>
            </a:r>
          </a:p>
        </p:txBody>
      </p:sp>
      <p:sp>
        <p:nvSpPr>
          <p:cNvPr id="2" name="矩形 1"/>
          <p:cNvSpPr/>
          <p:nvPr/>
        </p:nvSpPr>
        <p:spPr>
          <a:xfrm>
            <a:off x="10327989" y="2290625"/>
            <a:ext cx="1862424" cy="1754326"/>
          </a:xfrm>
          <a:prstGeom prst="rect">
            <a:avLst/>
          </a:prstGeom>
        </p:spPr>
        <p:txBody>
          <a:bodyPr wrap="square">
            <a:spAutoFit/>
          </a:bodyPr>
          <a:lstStyle/>
          <a:p>
            <a:pPr>
              <a:lnSpc>
                <a:spcPct val="90000"/>
              </a:lnSpc>
            </a:pPr>
            <a:r>
              <a:rPr lang="zh-CN" altLang="en-US" sz="2400" b="1" dirty="0" smtClean="0">
                <a:solidFill>
                  <a:srgbClr val="CC0000"/>
                </a:solidFill>
                <a:latin typeface="宋体" pitchFamily="2" charset="-122"/>
                <a:ea typeface="宋体" pitchFamily="2" charset="-122"/>
              </a:rPr>
              <a:t>内核能感知到的线程数量代表了</a:t>
            </a:r>
            <a:r>
              <a:rPr lang="en-US" altLang="zh-CN" sz="2400" b="1" dirty="0" smtClean="0">
                <a:solidFill>
                  <a:srgbClr val="CC0000"/>
                </a:solidFill>
                <a:latin typeface="宋体" pitchFamily="2" charset="-122"/>
                <a:ea typeface="宋体" pitchFamily="2" charset="-122"/>
              </a:rPr>
              <a:t>CPU</a:t>
            </a:r>
            <a:r>
              <a:rPr lang="zh-CN" altLang="en-US" sz="2400" b="1" dirty="0" smtClean="0">
                <a:solidFill>
                  <a:srgbClr val="CC0000"/>
                </a:solidFill>
                <a:latin typeface="宋体" pitchFamily="2" charset="-122"/>
                <a:ea typeface="宋体" pitchFamily="2" charset="-122"/>
              </a:rPr>
              <a:t>资源分配额度</a:t>
            </a:r>
            <a:endParaRPr lang="zh-CN" altLang="en-US" sz="2400" b="1" dirty="0">
              <a:solidFill>
                <a:srgbClr val="CC0000"/>
              </a:solidFill>
              <a:latin typeface="宋体" pitchFamily="2" charset="-122"/>
              <a:ea typeface="宋体"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0314">
                                            <p:txEl>
                                              <p:pRg st="0" end="0"/>
                                            </p:txEl>
                                          </p:spTgt>
                                        </p:tgtEl>
                                        <p:attrNameLst>
                                          <p:attrName>style.visibility</p:attrName>
                                        </p:attrNameLst>
                                      </p:cBhvr>
                                      <p:to>
                                        <p:strVal val="visible"/>
                                      </p:to>
                                    </p:set>
                                    <p:anim calcmode="lin" valueType="num">
                                      <p:cBhvr additive="base">
                                        <p:cTn id="7" dur="500" fill="hold"/>
                                        <p:tgtEl>
                                          <p:spTgt spid="350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0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0316">
                                            <p:txEl>
                                              <p:pRg st="0" end="0"/>
                                            </p:txEl>
                                          </p:spTgt>
                                        </p:tgtEl>
                                        <p:attrNameLst>
                                          <p:attrName>style.visibility</p:attrName>
                                        </p:attrNameLst>
                                      </p:cBhvr>
                                      <p:to>
                                        <p:strVal val="visible"/>
                                      </p:to>
                                    </p:set>
                                    <p:anim calcmode="lin" valueType="num">
                                      <p:cBhvr additive="base">
                                        <p:cTn id="13" dur="500" fill="hold"/>
                                        <p:tgtEl>
                                          <p:spTgt spid="35031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0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0316">
                                            <p:txEl>
                                              <p:pRg st="1" end="1"/>
                                            </p:txEl>
                                          </p:spTgt>
                                        </p:tgtEl>
                                        <p:attrNameLst>
                                          <p:attrName>style.visibility</p:attrName>
                                        </p:attrNameLst>
                                      </p:cBhvr>
                                      <p:to>
                                        <p:strVal val="visible"/>
                                      </p:to>
                                    </p:set>
                                    <p:anim calcmode="lin" valueType="num">
                                      <p:cBhvr additive="base">
                                        <p:cTn id="19" dur="500" fill="hold"/>
                                        <p:tgtEl>
                                          <p:spTgt spid="35031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0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50316">
                                            <p:txEl>
                                              <p:pRg st="2" end="2"/>
                                            </p:txEl>
                                          </p:spTgt>
                                        </p:tgtEl>
                                        <p:attrNameLst>
                                          <p:attrName>style.visibility</p:attrName>
                                        </p:attrNameLst>
                                      </p:cBhvr>
                                      <p:to>
                                        <p:strVal val="visible"/>
                                      </p:to>
                                    </p:set>
                                    <p:anim calcmode="lin" valueType="num">
                                      <p:cBhvr additive="base">
                                        <p:cTn id="25" dur="500" fill="hold"/>
                                        <p:tgtEl>
                                          <p:spTgt spid="35031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0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4.2 </a:t>
            </a:r>
            <a:r>
              <a:rPr kumimoji="0" lang="zh-CN" altLang="en-US" sz="3200" b="1">
                <a:solidFill>
                  <a:srgbClr val="006699"/>
                </a:solidFill>
                <a:latin typeface="黑体" pitchFamily="2" charset="-122"/>
                <a:ea typeface="黑体" pitchFamily="2" charset="-122"/>
              </a:rPr>
              <a:t>多线程模型</a:t>
            </a:r>
          </a:p>
        </p:txBody>
      </p:sp>
      <p:sp>
        <p:nvSpPr>
          <p:cNvPr id="16387" name="Rectangle 3"/>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en-US" altLang="zh-CN" sz="2000" b="1" u="sng">
                <a:solidFill>
                  <a:srgbClr val="006699"/>
                </a:solidFill>
                <a:latin typeface="宋体" pitchFamily="2" charset="-122"/>
                <a:ea typeface="宋体" pitchFamily="2" charset="-122"/>
              </a:rPr>
              <a:t>4.2.2 </a:t>
            </a:r>
            <a:r>
              <a:rPr kumimoji="0" lang="zh-CN" altLang="en-US" sz="2000" b="1" u="sng">
                <a:solidFill>
                  <a:srgbClr val="006699"/>
                </a:solidFill>
                <a:latin typeface="宋体" pitchFamily="2" charset="-122"/>
                <a:ea typeface="宋体" pitchFamily="2" charset="-122"/>
              </a:rPr>
              <a:t>一对一模型</a:t>
            </a:r>
            <a:br>
              <a:rPr kumimoji="0" lang="zh-CN" altLang="en-US" sz="2000" b="1" u="sng">
                <a:solidFill>
                  <a:srgbClr val="006699"/>
                </a:solidFill>
                <a:latin typeface="宋体" pitchFamily="2" charset="-122"/>
                <a:ea typeface="宋体" pitchFamily="2" charset="-122"/>
              </a:rPr>
            </a:br>
            <a:r>
              <a:rPr kumimoji="0" lang="zh-CN" altLang="en-US" sz="2000" b="1">
                <a:latin typeface="宋体" pitchFamily="2" charset="-122"/>
                <a:ea typeface="宋体" pitchFamily="2" charset="-122"/>
              </a:rPr>
              <a:t>内核级线程模型</a:t>
            </a:r>
          </a:p>
        </p:txBody>
      </p:sp>
      <p:grpSp>
        <p:nvGrpSpPr>
          <p:cNvPr id="16388" name="Group 98"/>
          <p:cNvGrpSpPr>
            <a:grpSpLocks/>
          </p:cNvGrpSpPr>
          <p:nvPr/>
        </p:nvGrpSpPr>
        <p:grpSpPr bwMode="auto">
          <a:xfrm>
            <a:off x="2232794" y="1812925"/>
            <a:ext cx="8435935" cy="4230688"/>
            <a:chOff x="1055" y="1142"/>
            <a:chExt cx="3986" cy="2665"/>
          </a:xfrm>
        </p:grpSpPr>
        <p:grpSp>
          <p:nvGrpSpPr>
            <p:cNvPr id="16390" name="Group 60"/>
            <p:cNvGrpSpPr>
              <a:grpSpLocks/>
            </p:cNvGrpSpPr>
            <p:nvPr/>
          </p:nvGrpSpPr>
          <p:grpSpPr bwMode="auto">
            <a:xfrm>
              <a:off x="3088" y="1254"/>
              <a:ext cx="957" cy="1173"/>
              <a:chOff x="6098" y="7156"/>
              <a:chExt cx="1610" cy="1602"/>
            </a:xfrm>
          </p:grpSpPr>
          <p:sp>
            <p:nvSpPr>
              <p:cNvPr id="16414" name="Oval 61"/>
              <p:cNvSpPr>
                <a:spLocks noChangeAspect="1" noChangeArrowheads="1"/>
              </p:cNvSpPr>
              <p:nvPr/>
            </p:nvSpPr>
            <p:spPr bwMode="auto">
              <a:xfrm>
                <a:off x="6098" y="7156"/>
                <a:ext cx="1610" cy="1602"/>
              </a:xfrm>
              <a:prstGeom prst="ellipse">
                <a:avLst/>
              </a:prstGeom>
              <a:solidFill>
                <a:srgbClr val="FFFFFF"/>
              </a:solidFill>
              <a:ln w="19050">
                <a:solidFill>
                  <a:srgbClr val="00000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6415" name="Freeform 62"/>
              <p:cNvSpPr>
                <a:spLocks/>
              </p:cNvSpPr>
              <p:nvPr/>
            </p:nvSpPr>
            <p:spPr bwMode="auto">
              <a:xfrm>
                <a:off x="6559" y="7680"/>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6" name="Freeform 63"/>
              <p:cNvSpPr>
                <a:spLocks/>
              </p:cNvSpPr>
              <p:nvPr/>
            </p:nvSpPr>
            <p:spPr bwMode="auto">
              <a:xfrm>
                <a:off x="6796" y="7680"/>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7" name="Freeform 64"/>
              <p:cNvSpPr>
                <a:spLocks/>
              </p:cNvSpPr>
              <p:nvPr/>
            </p:nvSpPr>
            <p:spPr bwMode="auto">
              <a:xfrm>
                <a:off x="7027" y="7674"/>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8" name="Freeform 65"/>
              <p:cNvSpPr>
                <a:spLocks/>
              </p:cNvSpPr>
              <p:nvPr/>
            </p:nvSpPr>
            <p:spPr bwMode="auto">
              <a:xfrm>
                <a:off x="7229" y="7674"/>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6391" name="Group 66"/>
            <p:cNvGrpSpPr>
              <a:grpSpLocks/>
            </p:cNvGrpSpPr>
            <p:nvPr/>
          </p:nvGrpSpPr>
          <p:grpSpPr bwMode="auto">
            <a:xfrm>
              <a:off x="1951" y="1285"/>
              <a:ext cx="956" cy="1173"/>
              <a:chOff x="4183" y="7198"/>
              <a:chExt cx="1610" cy="1602"/>
            </a:xfrm>
          </p:grpSpPr>
          <p:sp>
            <p:nvSpPr>
              <p:cNvPr id="16410" name="Oval 67"/>
              <p:cNvSpPr>
                <a:spLocks noChangeAspect="1" noChangeArrowheads="1"/>
              </p:cNvSpPr>
              <p:nvPr/>
            </p:nvSpPr>
            <p:spPr bwMode="auto">
              <a:xfrm>
                <a:off x="4183" y="7198"/>
                <a:ext cx="1610" cy="1602"/>
              </a:xfrm>
              <a:prstGeom prst="ellipse">
                <a:avLst/>
              </a:prstGeom>
              <a:solidFill>
                <a:srgbClr val="FFFFFF"/>
              </a:solidFill>
              <a:ln w="19050">
                <a:solidFill>
                  <a:srgbClr val="00000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6411" name="Freeform 68"/>
              <p:cNvSpPr>
                <a:spLocks/>
              </p:cNvSpPr>
              <p:nvPr/>
            </p:nvSpPr>
            <p:spPr bwMode="auto">
              <a:xfrm>
                <a:off x="4655" y="7680"/>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2" name="Freeform 69"/>
              <p:cNvSpPr>
                <a:spLocks/>
              </p:cNvSpPr>
              <p:nvPr/>
            </p:nvSpPr>
            <p:spPr bwMode="auto">
              <a:xfrm>
                <a:off x="4934" y="7662"/>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3" name="Freeform 70"/>
              <p:cNvSpPr>
                <a:spLocks/>
              </p:cNvSpPr>
              <p:nvPr/>
            </p:nvSpPr>
            <p:spPr bwMode="auto">
              <a:xfrm>
                <a:off x="5199" y="7674"/>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2" name="Line 72"/>
            <p:cNvSpPr>
              <a:spLocks noChangeShapeType="1"/>
            </p:cNvSpPr>
            <p:nvPr/>
          </p:nvSpPr>
          <p:spPr bwMode="auto">
            <a:xfrm>
              <a:off x="1482" y="1391"/>
              <a:ext cx="554" cy="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3" name="Rectangle 73"/>
            <p:cNvSpPr>
              <a:spLocks noChangeArrowheads="1"/>
            </p:cNvSpPr>
            <p:nvPr/>
          </p:nvSpPr>
          <p:spPr bwMode="auto">
            <a:xfrm>
              <a:off x="1069" y="1264"/>
              <a:ext cx="64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dirty="0">
                  <a:solidFill>
                    <a:srgbClr val="000000"/>
                  </a:solidFill>
                  <a:latin typeface="Times New Roman" pitchFamily="18" charset="0"/>
                  <a:ea typeface="宋体" pitchFamily="2" charset="-122"/>
                </a:rPr>
                <a:t>进程</a:t>
              </a:r>
              <a:endParaRPr kumimoji="0" lang="zh-CN" altLang="en-US" sz="2000" dirty="0">
                <a:latin typeface="Verdana" pitchFamily="34" charset="0"/>
                <a:ea typeface="宋体" pitchFamily="2" charset="-122"/>
              </a:endParaRPr>
            </a:p>
          </p:txBody>
        </p:sp>
        <p:sp>
          <p:nvSpPr>
            <p:cNvPr id="16394" name="Line 75"/>
            <p:cNvSpPr>
              <a:spLocks noChangeShapeType="1"/>
            </p:cNvSpPr>
            <p:nvPr/>
          </p:nvSpPr>
          <p:spPr bwMode="auto">
            <a:xfrm flipH="1" flipV="1">
              <a:off x="3743" y="2987"/>
              <a:ext cx="0" cy="45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5" name="Rectangle 76"/>
            <p:cNvSpPr>
              <a:spLocks noChangeArrowheads="1"/>
            </p:cNvSpPr>
            <p:nvPr/>
          </p:nvSpPr>
          <p:spPr bwMode="auto">
            <a:xfrm>
              <a:off x="3439" y="3444"/>
              <a:ext cx="641"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线程表</a:t>
              </a:r>
              <a:endParaRPr kumimoji="0" lang="zh-CN" altLang="en-US" sz="2000">
                <a:latin typeface="Verdana" pitchFamily="34" charset="0"/>
                <a:ea typeface="宋体" pitchFamily="2" charset="-122"/>
              </a:endParaRPr>
            </a:p>
          </p:txBody>
        </p:sp>
        <p:sp>
          <p:nvSpPr>
            <p:cNvPr id="16396" name="Line 78"/>
            <p:cNvSpPr>
              <a:spLocks noChangeShapeType="1"/>
            </p:cNvSpPr>
            <p:nvPr/>
          </p:nvSpPr>
          <p:spPr bwMode="auto">
            <a:xfrm flipV="1">
              <a:off x="3206" y="2914"/>
              <a:ext cx="1" cy="5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7" name="Rectangle 79"/>
            <p:cNvSpPr>
              <a:spLocks noChangeArrowheads="1"/>
            </p:cNvSpPr>
            <p:nvPr/>
          </p:nvSpPr>
          <p:spPr bwMode="auto">
            <a:xfrm>
              <a:off x="2888" y="3426"/>
              <a:ext cx="64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进程表</a:t>
              </a:r>
              <a:endParaRPr kumimoji="0" lang="zh-CN" altLang="en-US" sz="2000">
                <a:latin typeface="Verdana" pitchFamily="34" charset="0"/>
                <a:ea typeface="宋体" pitchFamily="2" charset="-122"/>
              </a:endParaRPr>
            </a:p>
          </p:txBody>
        </p:sp>
        <p:sp>
          <p:nvSpPr>
            <p:cNvPr id="16398" name="Line 81"/>
            <p:cNvSpPr>
              <a:spLocks noChangeShapeType="1"/>
            </p:cNvSpPr>
            <p:nvPr/>
          </p:nvSpPr>
          <p:spPr bwMode="auto">
            <a:xfrm flipV="1">
              <a:off x="1461" y="2019"/>
              <a:ext cx="785" cy="2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9" name="Rectangle 82"/>
            <p:cNvSpPr>
              <a:spLocks noChangeArrowheads="1"/>
            </p:cNvSpPr>
            <p:nvPr/>
          </p:nvSpPr>
          <p:spPr bwMode="auto">
            <a:xfrm>
              <a:off x="1055" y="2135"/>
              <a:ext cx="641"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线程</a:t>
              </a:r>
              <a:endParaRPr kumimoji="0" lang="zh-CN" altLang="en-US" sz="2000">
                <a:latin typeface="Verdana" pitchFamily="34" charset="0"/>
                <a:ea typeface="宋体" pitchFamily="2" charset="-122"/>
              </a:endParaRPr>
            </a:p>
          </p:txBody>
        </p:sp>
        <p:sp>
          <p:nvSpPr>
            <p:cNvPr id="16400" name="AutoShape 84"/>
            <p:cNvSpPr>
              <a:spLocks/>
            </p:cNvSpPr>
            <p:nvPr/>
          </p:nvSpPr>
          <p:spPr bwMode="auto">
            <a:xfrm>
              <a:off x="4171" y="2551"/>
              <a:ext cx="107" cy="559"/>
            </a:xfrm>
            <a:prstGeom prst="rightBrace">
              <a:avLst>
                <a:gd name="adj1" fmla="val 43536"/>
                <a:gd name="adj2" fmla="val 50000"/>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6401" name="Rectangle 85"/>
            <p:cNvSpPr>
              <a:spLocks noChangeArrowheads="1"/>
            </p:cNvSpPr>
            <p:nvPr/>
          </p:nvSpPr>
          <p:spPr bwMode="auto">
            <a:xfrm>
              <a:off x="4254" y="2649"/>
              <a:ext cx="7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000000"/>
                  </a:solidFill>
                  <a:latin typeface="Times New Roman" pitchFamily="18" charset="0"/>
                  <a:ea typeface="宋体" pitchFamily="2" charset="-122"/>
                </a:rPr>
                <a:t>内核空间</a:t>
              </a:r>
              <a:endParaRPr kumimoji="0" lang="zh-CN" altLang="en-US" sz="2000">
                <a:latin typeface="Verdana" pitchFamily="34" charset="0"/>
                <a:ea typeface="宋体" pitchFamily="2" charset="-122"/>
              </a:endParaRPr>
            </a:p>
          </p:txBody>
        </p:sp>
        <p:sp>
          <p:nvSpPr>
            <p:cNvPr id="16402" name="AutoShape 87"/>
            <p:cNvSpPr>
              <a:spLocks/>
            </p:cNvSpPr>
            <p:nvPr/>
          </p:nvSpPr>
          <p:spPr bwMode="auto">
            <a:xfrm>
              <a:off x="4180" y="1157"/>
              <a:ext cx="107" cy="1301"/>
            </a:xfrm>
            <a:prstGeom prst="rightBrace">
              <a:avLst>
                <a:gd name="adj1" fmla="val 101324"/>
                <a:gd name="adj2" fmla="val 50000"/>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6403" name="Rectangle 88"/>
            <p:cNvSpPr>
              <a:spLocks noChangeArrowheads="1"/>
            </p:cNvSpPr>
            <p:nvPr/>
          </p:nvSpPr>
          <p:spPr bwMode="auto">
            <a:xfrm>
              <a:off x="4275" y="1642"/>
              <a:ext cx="766"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000000"/>
                  </a:solidFill>
                  <a:latin typeface="Times New Roman" pitchFamily="18" charset="0"/>
                  <a:ea typeface="宋体" pitchFamily="2" charset="-122"/>
                </a:rPr>
                <a:t>用户空间</a:t>
              </a:r>
              <a:endParaRPr kumimoji="0" lang="zh-CN" altLang="en-US" sz="2000">
                <a:latin typeface="Verdana" pitchFamily="34" charset="0"/>
                <a:ea typeface="宋体" pitchFamily="2" charset="-122"/>
              </a:endParaRPr>
            </a:p>
          </p:txBody>
        </p:sp>
        <p:sp>
          <p:nvSpPr>
            <p:cNvPr id="16404" name="Rectangle 90" descr="浅色横线"/>
            <p:cNvSpPr>
              <a:spLocks noChangeArrowheads="1"/>
            </p:cNvSpPr>
            <p:nvPr/>
          </p:nvSpPr>
          <p:spPr bwMode="auto">
            <a:xfrm>
              <a:off x="2995" y="2722"/>
              <a:ext cx="427" cy="172"/>
            </a:xfrm>
            <a:prstGeom prst="rect">
              <a:avLst/>
            </a:prstGeom>
            <a:blipFill dpi="0" rotWithShape="0">
              <a:blip r:embed="rId3"/>
              <a:srcRect/>
              <a:tile tx="0" ty="0" sx="100000" sy="100000" flip="none" algn="tl"/>
            </a:blip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6405" name="Line 91"/>
            <p:cNvSpPr>
              <a:spLocks noChangeShapeType="1"/>
            </p:cNvSpPr>
            <p:nvPr/>
          </p:nvSpPr>
          <p:spPr bwMode="auto">
            <a:xfrm>
              <a:off x="3006" y="2805"/>
              <a:ext cx="40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Rectangle 93"/>
            <p:cNvSpPr>
              <a:spLocks noChangeArrowheads="1"/>
            </p:cNvSpPr>
            <p:nvPr/>
          </p:nvSpPr>
          <p:spPr bwMode="auto">
            <a:xfrm>
              <a:off x="2353" y="2665"/>
              <a:ext cx="641"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800080"/>
                  </a:solidFill>
                  <a:latin typeface="Times New Roman" pitchFamily="18" charset="0"/>
                  <a:ea typeface="宋体" pitchFamily="2" charset="-122"/>
                </a:rPr>
                <a:t>内 核</a:t>
              </a:r>
              <a:endParaRPr kumimoji="0" lang="zh-CN" altLang="en-US" sz="2000">
                <a:latin typeface="Verdana" pitchFamily="34" charset="0"/>
                <a:ea typeface="宋体" pitchFamily="2" charset="-122"/>
              </a:endParaRPr>
            </a:p>
          </p:txBody>
        </p:sp>
        <p:sp>
          <p:nvSpPr>
            <p:cNvPr id="16407" name="Rectangle 94"/>
            <p:cNvSpPr>
              <a:spLocks noChangeArrowheads="1"/>
            </p:cNvSpPr>
            <p:nvPr/>
          </p:nvSpPr>
          <p:spPr bwMode="auto">
            <a:xfrm>
              <a:off x="1844" y="1142"/>
              <a:ext cx="2270" cy="197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6408" name="Rectangle 95" descr="浅色横线"/>
            <p:cNvSpPr>
              <a:spLocks noChangeArrowheads="1"/>
            </p:cNvSpPr>
            <p:nvPr/>
          </p:nvSpPr>
          <p:spPr bwMode="auto">
            <a:xfrm>
              <a:off x="3636" y="2645"/>
              <a:ext cx="214" cy="342"/>
            </a:xfrm>
            <a:prstGeom prst="rect">
              <a:avLst/>
            </a:prstGeom>
            <a:pattFill prst="ltHorz">
              <a:fgClr>
                <a:schemeClr val="tx1"/>
              </a:fgClr>
              <a:bgClr>
                <a:srgbClr val="FFFFFF"/>
              </a:bgClr>
            </a:pattFill>
            <a:ln w="15875">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6409" name="Line 97"/>
            <p:cNvSpPr>
              <a:spLocks noChangeShapeType="1"/>
            </p:cNvSpPr>
            <p:nvPr/>
          </p:nvSpPr>
          <p:spPr bwMode="auto">
            <a:xfrm flipV="1">
              <a:off x="1841" y="2557"/>
              <a:ext cx="2261"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89" name="Rectangle 99"/>
          <p:cNvSpPr>
            <a:spLocks noChangeArrowheads="1"/>
          </p:cNvSpPr>
          <p:nvPr/>
        </p:nvSpPr>
        <p:spPr bwMode="auto">
          <a:xfrm>
            <a:off x="4196804" y="6026150"/>
            <a:ext cx="442537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2000" b="1">
                <a:solidFill>
                  <a:srgbClr val="000099"/>
                </a:solidFill>
                <a:latin typeface="宋体" pitchFamily="2" charset="-122"/>
                <a:ea typeface="宋体" pitchFamily="2" charset="-122"/>
              </a:rPr>
              <a:t>内核级线程实现</a:t>
            </a:r>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07055" y="1704975"/>
            <a:ext cx="5766107" cy="533400"/>
          </a:xfrm>
        </p:spPr>
        <p:txBody>
          <a:bodyPr/>
          <a:lstStyle/>
          <a:p>
            <a:pPr algn="l"/>
            <a:r>
              <a:rPr lang="zh-CN" altLang="en-US" sz="2400" dirty="0" smtClean="0">
                <a:latin typeface="宋体" pitchFamily="2" charset="-122"/>
                <a:ea typeface="宋体" pitchFamily="2" charset="-122"/>
              </a:rPr>
              <a:t>和用户级相比，内核级线程有什么不同</a:t>
            </a:r>
            <a:r>
              <a:rPr lang="en-US" altLang="zh-CN" sz="2400" dirty="0" smtClean="0">
                <a:latin typeface="宋体" pitchFamily="2" charset="-122"/>
                <a:ea typeface="宋体" pitchFamily="2" charset="-122"/>
              </a:rPr>
              <a:t>?</a:t>
            </a:r>
            <a:br>
              <a:rPr lang="en-US" altLang="zh-CN" sz="2400" dirty="0" smtClean="0">
                <a:latin typeface="宋体" pitchFamily="2" charset="-122"/>
                <a:ea typeface="宋体" pitchFamily="2" charset="-122"/>
              </a:rPr>
            </a:br>
            <a:r>
              <a:rPr lang="zh-CN" altLang="en-US" sz="2400" dirty="0" smtClean="0">
                <a:latin typeface="宋体" pitchFamily="2" charset="-122"/>
                <a:ea typeface="宋体" pitchFamily="2" charset="-122"/>
              </a:rPr>
              <a:t>以</a:t>
            </a:r>
            <a:r>
              <a:rPr lang="en-US" altLang="zh-CN" sz="2400" dirty="0" err="1" smtClean="0">
                <a:latin typeface="宋体" pitchFamily="2" charset="-122"/>
                <a:ea typeface="宋体" pitchFamily="2" charset="-122"/>
              </a:rPr>
              <a:t>x86</a:t>
            </a:r>
            <a:r>
              <a:rPr lang="zh-CN" altLang="en-US" sz="2400" dirty="0" smtClean="0">
                <a:latin typeface="宋体" pitchFamily="2" charset="-122"/>
                <a:ea typeface="宋体" pitchFamily="2" charset="-122"/>
              </a:rPr>
              <a:t>下的</a:t>
            </a:r>
            <a:r>
              <a:rPr lang="en-US" altLang="zh-CN" sz="2400" dirty="0" err="1" smtClean="0">
                <a:latin typeface="宋体" pitchFamily="2" charset="-122"/>
                <a:ea typeface="宋体" pitchFamily="2" charset="-122"/>
              </a:rPr>
              <a:t>linux</a:t>
            </a:r>
            <a:r>
              <a:rPr lang="zh-CN" altLang="en-US" sz="2400" dirty="0" smtClean="0">
                <a:latin typeface="宋体" pitchFamily="2" charset="-122"/>
                <a:ea typeface="宋体" pitchFamily="2" charset="-122"/>
              </a:rPr>
              <a:t>为例</a:t>
            </a:r>
            <a:endParaRPr lang="en-US" altLang="zh-CN" sz="2400" dirty="0" smtClean="0">
              <a:latin typeface="宋体" pitchFamily="2" charset="-122"/>
              <a:ea typeface="宋体" pitchFamily="2" charset="-122"/>
            </a:endParaRPr>
          </a:p>
        </p:txBody>
      </p:sp>
      <p:sp>
        <p:nvSpPr>
          <p:cNvPr id="352259" name="Rectangle 3"/>
          <p:cNvSpPr>
            <a:spLocks noChangeArrowheads="1"/>
          </p:cNvSpPr>
          <p:nvPr/>
        </p:nvSpPr>
        <p:spPr bwMode="auto">
          <a:xfrm>
            <a:off x="952376" y="2376488"/>
            <a:ext cx="6389386"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000" b="1" dirty="0">
                <a:ea typeface="宋体" pitchFamily="2" charset="-122"/>
              </a:rPr>
              <a:t>由内核完成线程的创建、调度等</a:t>
            </a:r>
          </a:p>
        </p:txBody>
      </p:sp>
      <p:sp>
        <p:nvSpPr>
          <p:cNvPr id="352260" name="Rectangle 4"/>
          <p:cNvSpPr>
            <a:spLocks noChangeArrowheads="1"/>
          </p:cNvSpPr>
          <p:nvPr/>
        </p:nvSpPr>
        <p:spPr bwMode="auto">
          <a:xfrm>
            <a:off x="952376" y="2981325"/>
            <a:ext cx="7923768"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000" b="1" dirty="0">
                <a:solidFill>
                  <a:srgbClr val="FF0000"/>
                </a:solidFill>
                <a:latin typeface="宋体" pitchFamily="2" charset="-122"/>
                <a:ea typeface="宋体" pitchFamily="2" charset="-122"/>
              </a:rPr>
              <a:t>主要工作仍是保存现场 </a:t>
            </a:r>
            <a:r>
              <a:rPr lang="zh-CN" altLang="en-US" sz="2000" b="1" dirty="0">
                <a:solidFill>
                  <a:srgbClr val="FF0000"/>
                </a:solidFill>
                <a:latin typeface="宋体" pitchFamily="2" charset="-122"/>
                <a:ea typeface="宋体" pitchFamily="2" charset="-122"/>
                <a:sym typeface="Symbol" pitchFamily="18" charset="2"/>
              </a:rPr>
              <a:t> 在哪里</a:t>
            </a:r>
            <a:r>
              <a:rPr lang="en-US" altLang="zh-CN" sz="2000" b="1" dirty="0">
                <a:solidFill>
                  <a:srgbClr val="FF0000"/>
                </a:solidFill>
                <a:latin typeface="宋体" pitchFamily="2" charset="-122"/>
                <a:ea typeface="宋体" pitchFamily="2" charset="-122"/>
                <a:sym typeface="Symbol" pitchFamily="18" charset="2"/>
              </a:rPr>
              <a:t>?  </a:t>
            </a:r>
            <a:r>
              <a:rPr lang="zh-CN" altLang="en-US" sz="2000" b="1" dirty="0">
                <a:solidFill>
                  <a:srgbClr val="FF0000"/>
                </a:solidFill>
                <a:latin typeface="宋体" pitchFamily="2" charset="-122"/>
                <a:ea typeface="宋体" pitchFamily="2" charset="-122"/>
                <a:sym typeface="Symbol" pitchFamily="18" charset="2"/>
              </a:rPr>
              <a:t>内核栈</a:t>
            </a:r>
            <a:endParaRPr lang="zh-CN" altLang="zh-CN" sz="2000" b="1" dirty="0">
              <a:solidFill>
                <a:srgbClr val="FF0000"/>
              </a:solidFill>
              <a:latin typeface="宋体" pitchFamily="2" charset="-122"/>
              <a:ea typeface="宋体" pitchFamily="2" charset="-122"/>
              <a:sym typeface="Symbol" pitchFamily="18" charset="2"/>
            </a:endParaRPr>
          </a:p>
        </p:txBody>
      </p:sp>
      <p:grpSp>
        <p:nvGrpSpPr>
          <p:cNvPr id="352261" name="Group 5"/>
          <p:cNvGrpSpPr>
            <a:grpSpLocks/>
          </p:cNvGrpSpPr>
          <p:nvPr/>
        </p:nvGrpSpPr>
        <p:grpSpPr bwMode="auto">
          <a:xfrm>
            <a:off x="8025355" y="1143000"/>
            <a:ext cx="3530140" cy="5334000"/>
            <a:chOff x="3600" y="768"/>
            <a:chExt cx="1668" cy="3360"/>
          </a:xfrm>
        </p:grpSpPr>
        <p:sp>
          <p:nvSpPr>
            <p:cNvPr id="17424" name="Rectangle 6"/>
            <p:cNvSpPr>
              <a:spLocks noChangeArrowheads="1"/>
            </p:cNvSpPr>
            <p:nvPr/>
          </p:nvSpPr>
          <p:spPr bwMode="auto">
            <a:xfrm>
              <a:off x="4128" y="2208"/>
              <a:ext cx="1056" cy="62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7425" name="Text Box 7"/>
            <p:cNvSpPr txBox="1">
              <a:spLocks noChangeArrowheads="1"/>
            </p:cNvSpPr>
            <p:nvPr/>
          </p:nvSpPr>
          <p:spPr bwMode="auto">
            <a:xfrm>
              <a:off x="4107" y="2352"/>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eaLnBrk="1" hangingPunct="1">
                <a:spcBef>
                  <a:spcPct val="50000"/>
                </a:spcBef>
                <a:buClrTx/>
                <a:buSzTx/>
                <a:buFontTx/>
                <a:buNone/>
              </a:pPr>
              <a:r>
                <a:rPr kumimoji="0" lang="zh-CN" altLang="en-US" sz="2400" b="1">
                  <a:latin typeface="Arial" charset="0"/>
                  <a:ea typeface="宋体" pitchFamily="2" charset="-122"/>
                </a:rPr>
                <a:t>代码和数据</a:t>
              </a:r>
            </a:p>
          </p:txBody>
        </p:sp>
        <p:sp>
          <p:nvSpPr>
            <p:cNvPr id="17426" name="Line 8"/>
            <p:cNvSpPr>
              <a:spLocks noChangeShapeType="1"/>
            </p:cNvSpPr>
            <p:nvPr/>
          </p:nvSpPr>
          <p:spPr bwMode="auto">
            <a:xfrm>
              <a:off x="3600" y="2832"/>
              <a:ext cx="1584"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7" name="Text Box 9"/>
            <p:cNvSpPr txBox="1">
              <a:spLocks noChangeArrowheads="1"/>
            </p:cNvSpPr>
            <p:nvPr/>
          </p:nvSpPr>
          <p:spPr bwMode="auto">
            <a:xfrm>
              <a:off x="3600" y="244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eaLnBrk="1" hangingPunct="1">
                <a:spcBef>
                  <a:spcPct val="50000"/>
                </a:spcBef>
                <a:buClrTx/>
                <a:buSzTx/>
                <a:buFontTx/>
                <a:buNone/>
              </a:pPr>
              <a:r>
                <a:rPr kumimoji="0" lang="zh-CN" altLang="en-US" sz="2400" b="1">
                  <a:latin typeface="Arial" charset="0"/>
                  <a:ea typeface="宋体" pitchFamily="2" charset="-122"/>
                </a:rPr>
                <a:t>用户</a:t>
              </a:r>
            </a:p>
          </p:txBody>
        </p:sp>
        <p:sp>
          <p:nvSpPr>
            <p:cNvPr id="17428" name="Text Box 10"/>
            <p:cNvSpPr txBox="1">
              <a:spLocks noChangeArrowheads="1"/>
            </p:cNvSpPr>
            <p:nvPr/>
          </p:nvSpPr>
          <p:spPr bwMode="auto">
            <a:xfrm>
              <a:off x="3600" y="288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eaLnBrk="1" hangingPunct="1">
                <a:spcBef>
                  <a:spcPct val="50000"/>
                </a:spcBef>
                <a:buClrTx/>
                <a:buSzTx/>
                <a:buFontTx/>
                <a:buNone/>
              </a:pPr>
              <a:r>
                <a:rPr kumimoji="0" lang="zh-CN" altLang="en-US" sz="2400" b="1">
                  <a:latin typeface="Arial" charset="0"/>
                  <a:ea typeface="宋体" pitchFamily="2" charset="-122"/>
                </a:rPr>
                <a:t>内核</a:t>
              </a:r>
            </a:p>
          </p:txBody>
        </p:sp>
        <p:sp>
          <p:nvSpPr>
            <p:cNvPr id="17429" name="Rectangle 11"/>
            <p:cNvSpPr>
              <a:spLocks noChangeArrowheads="1"/>
            </p:cNvSpPr>
            <p:nvPr/>
          </p:nvSpPr>
          <p:spPr bwMode="auto">
            <a:xfrm>
              <a:off x="4128" y="3696"/>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7430" name="Text Box 12"/>
            <p:cNvSpPr txBox="1">
              <a:spLocks noChangeArrowheads="1"/>
            </p:cNvSpPr>
            <p:nvPr/>
          </p:nvSpPr>
          <p:spPr bwMode="auto">
            <a:xfrm>
              <a:off x="4116" y="3744"/>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eaLnBrk="1" hangingPunct="1">
                <a:spcBef>
                  <a:spcPct val="50000"/>
                </a:spcBef>
                <a:buClrTx/>
                <a:buSzTx/>
                <a:buFontTx/>
                <a:buNone/>
              </a:pPr>
              <a:r>
                <a:rPr kumimoji="0" lang="zh-CN" altLang="en-US" sz="2400" b="1">
                  <a:latin typeface="Arial" charset="0"/>
                  <a:ea typeface="宋体" pitchFamily="2" charset="-122"/>
                </a:rPr>
                <a:t>线程控制块</a:t>
              </a:r>
            </a:p>
          </p:txBody>
        </p:sp>
        <p:sp>
          <p:nvSpPr>
            <p:cNvPr id="17431" name="Rectangle 13"/>
            <p:cNvSpPr>
              <a:spLocks noChangeArrowheads="1"/>
            </p:cNvSpPr>
            <p:nvPr/>
          </p:nvSpPr>
          <p:spPr bwMode="auto">
            <a:xfrm>
              <a:off x="4128" y="3264"/>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7432" name="Rectangle 14"/>
            <p:cNvSpPr>
              <a:spLocks noChangeArrowheads="1"/>
            </p:cNvSpPr>
            <p:nvPr/>
          </p:nvSpPr>
          <p:spPr bwMode="auto">
            <a:xfrm>
              <a:off x="4128" y="2832"/>
              <a:ext cx="1056" cy="432"/>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7433" name="Text Box 15"/>
            <p:cNvSpPr txBox="1">
              <a:spLocks noChangeArrowheads="1"/>
            </p:cNvSpPr>
            <p:nvPr/>
          </p:nvSpPr>
          <p:spPr bwMode="auto">
            <a:xfrm>
              <a:off x="4080" y="2880"/>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50000"/>
                </a:spcBef>
                <a:buClrTx/>
                <a:buSzTx/>
                <a:buFontTx/>
                <a:buNone/>
              </a:pPr>
              <a:r>
                <a:rPr kumimoji="0" lang="zh-CN" altLang="en-US" sz="2400" b="1">
                  <a:latin typeface="Arial" charset="0"/>
                  <a:ea typeface="宋体" pitchFamily="2" charset="-122"/>
                </a:rPr>
                <a:t>内核栈</a:t>
              </a:r>
            </a:p>
          </p:txBody>
        </p:sp>
        <p:sp>
          <p:nvSpPr>
            <p:cNvPr id="17434" name="Rectangle 16"/>
            <p:cNvSpPr>
              <a:spLocks noChangeArrowheads="1"/>
            </p:cNvSpPr>
            <p:nvPr/>
          </p:nvSpPr>
          <p:spPr bwMode="auto">
            <a:xfrm>
              <a:off x="4128" y="1776"/>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7435" name="Rectangle 17"/>
            <p:cNvSpPr>
              <a:spLocks noChangeArrowheads="1"/>
            </p:cNvSpPr>
            <p:nvPr/>
          </p:nvSpPr>
          <p:spPr bwMode="auto">
            <a:xfrm>
              <a:off x="4128" y="1200"/>
              <a:ext cx="1056" cy="576"/>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7436" name="Text Box 18"/>
            <p:cNvSpPr txBox="1">
              <a:spLocks noChangeArrowheads="1"/>
            </p:cNvSpPr>
            <p:nvPr/>
          </p:nvSpPr>
          <p:spPr bwMode="auto">
            <a:xfrm>
              <a:off x="4128" y="1344"/>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50000"/>
                </a:spcBef>
                <a:buClrTx/>
                <a:buSzTx/>
                <a:buFontTx/>
                <a:buNone/>
              </a:pPr>
              <a:r>
                <a:rPr kumimoji="0" lang="zh-CN" altLang="en-US" sz="2400" b="1">
                  <a:latin typeface="Arial" charset="0"/>
                  <a:ea typeface="宋体" pitchFamily="2" charset="-122"/>
                </a:rPr>
                <a:t>用户栈</a:t>
              </a:r>
            </a:p>
          </p:txBody>
        </p:sp>
        <p:sp>
          <p:nvSpPr>
            <p:cNvPr id="17437" name="Rectangle 19"/>
            <p:cNvSpPr>
              <a:spLocks noChangeArrowheads="1"/>
            </p:cNvSpPr>
            <p:nvPr/>
          </p:nvSpPr>
          <p:spPr bwMode="auto">
            <a:xfrm>
              <a:off x="4128" y="768"/>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grpSp>
      <p:grpSp>
        <p:nvGrpSpPr>
          <p:cNvPr id="352276" name="Group 20"/>
          <p:cNvGrpSpPr>
            <a:grpSpLocks/>
          </p:cNvGrpSpPr>
          <p:nvPr/>
        </p:nvGrpSpPr>
        <p:grpSpPr bwMode="auto">
          <a:xfrm>
            <a:off x="1358723" y="3562351"/>
            <a:ext cx="5485686" cy="1127125"/>
            <a:chOff x="624" y="2064"/>
            <a:chExt cx="2592" cy="710"/>
          </a:xfrm>
        </p:grpSpPr>
        <p:sp>
          <p:nvSpPr>
            <p:cNvPr id="17422" name="Rectangle 21"/>
            <p:cNvSpPr>
              <a:spLocks noChangeArrowheads="1"/>
            </p:cNvSpPr>
            <p:nvPr/>
          </p:nvSpPr>
          <p:spPr bwMode="auto">
            <a:xfrm>
              <a:off x="624" y="2064"/>
              <a:ext cx="2592"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dirty="0" smtClean="0">
                  <a:latin typeface="宋体" pitchFamily="2" charset="-122"/>
                  <a:ea typeface="宋体" pitchFamily="2" charset="-122"/>
                </a:rPr>
                <a:t> 每个</a:t>
              </a:r>
              <a:r>
                <a:rPr kumimoji="0" lang="zh-CN" altLang="en-US" sz="2400" b="1" dirty="0">
                  <a:latin typeface="宋体" pitchFamily="2" charset="-122"/>
                  <a:ea typeface="宋体" pitchFamily="2" charset="-122"/>
                </a:rPr>
                <a:t>执行序列需有两个栈</a:t>
              </a:r>
              <a:r>
                <a:rPr kumimoji="0" lang="en-US" altLang="zh-CN" sz="2400" b="1" dirty="0">
                  <a:latin typeface="宋体" pitchFamily="2" charset="-122"/>
                  <a:ea typeface="宋体" pitchFamily="2" charset="-122"/>
                </a:rPr>
                <a:t>: </a:t>
              </a:r>
              <a:r>
                <a:rPr kumimoji="0" lang="zh-CN" altLang="en-US" sz="2400" b="1" dirty="0">
                  <a:latin typeface="宋体" pitchFamily="2" charset="-122"/>
                  <a:ea typeface="宋体" pitchFamily="2" charset="-122"/>
                </a:rPr>
                <a:t>用户栈 </a:t>
              </a:r>
              <a:r>
                <a:rPr kumimoji="0" lang="en-US" altLang="zh-CN" sz="2400" b="1" dirty="0">
                  <a:latin typeface="宋体" pitchFamily="2" charset="-122"/>
                  <a:ea typeface="宋体" pitchFamily="2" charset="-122"/>
                </a:rPr>
                <a:t>+ </a:t>
              </a:r>
              <a:r>
                <a:rPr kumimoji="0" lang="zh-CN" altLang="en-US" sz="2400" b="1" dirty="0">
                  <a:latin typeface="宋体" pitchFamily="2" charset="-122"/>
                  <a:ea typeface="宋体" pitchFamily="2" charset="-122"/>
                </a:rPr>
                <a:t>内核栈</a:t>
              </a:r>
            </a:p>
          </p:txBody>
        </p:sp>
        <p:pic>
          <p:nvPicPr>
            <p:cNvPr id="17423" name="Picture 2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221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2279" name="Group 23"/>
          <p:cNvGrpSpPr>
            <a:grpSpLocks/>
          </p:cNvGrpSpPr>
          <p:nvPr/>
        </p:nvGrpSpPr>
        <p:grpSpPr bwMode="auto">
          <a:xfrm>
            <a:off x="1206342" y="4822825"/>
            <a:ext cx="6907901" cy="1273175"/>
            <a:chOff x="624" y="2802"/>
            <a:chExt cx="3264" cy="802"/>
          </a:xfrm>
        </p:grpSpPr>
        <p:sp>
          <p:nvSpPr>
            <p:cNvPr id="17418" name="Rectangle 24"/>
            <p:cNvSpPr>
              <a:spLocks noChangeArrowheads="1"/>
            </p:cNvSpPr>
            <p:nvPr/>
          </p:nvSpPr>
          <p:spPr bwMode="auto">
            <a:xfrm>
              <a:off x="624" y="2802"/>
              <a:ext cx="32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dirty="0" smtClean="0">
                  <a:latin typeface="Arial" charset="0"/>
                  <a:ea typeface="宋体" pitchFamily="2" charset="-122"/>
                </a:rPr>
                <a:t>  用户</a:t>
              </a:r>
              <a:r>
                <a:rPr kumimoji="0" lang="zh-CN" altLang="en-US" sz="2400" b="1" dirty="0">
                  <a:latin typeface="Arial" charset="0"/>
                  <a:ea typeface="宋体" pitchFamily="2" charset="-122"/>
                </a:rPr>
                <a:t>栈：</a:t>
              </a:r>
              <a:r>
                <a:rPr kumimoji="0" lang="zh-CN" altLang="en-US" sz="2400" b="1" dirty="0">
                  <a:solidFill>
                    <a:srgbClr val="FF0000"/>
                  </a:solidFill>
                  <a:latin typeface="Arial" charset="0"/>
                  <a:ea typeface="宋体" pitchFamily="2" charset="-122"/>
                </a:rPr>
                <a:t>普通的函数调用</a:t>
              </a:r>
            </a:p>
          </p:txBody>
        </p:sp>
        <p:sp>
          <p:nvSpPr>
            <p:cNvPr id="17419" name="Rectangle 25"/>
            <p:cNvSpPr>
              <a:spLocks noChangeArrowheads="1"/>
            </p:cNvSpPr>
            <p:nvPr/>
          </p:nvSpPr>
          <p:spPr bwMode="auto">
            <a:xfrm>
              <a:off x="624" y="3220"/>
              <a:ext cx="31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vl="1" eaLnBrk="1" hangingPunct="1">
                <a:lnSpc>
                  <a:spcPct val="140000"/>
                </a:lnSpc>
                <a:spcBef>
                  <a:spcPct val="0"/>
                </a:spcBef>
                <a:buClrTx/>
                <a:buSzTx/>
                <a:buFontTx/>
                <a:buNone/>
              </a:pPr>
              <a:r>
                <a:rPr kumimoji="0" lang="zh-CN" altLang="en-US" sz="2400" b="1" dirty="0" smtClean="0">
                  <a:latin typeface="Arial" charset="0"/>
                  <a:ea typeface="宋体" pitchFamily="2" charset="-122"/>
                </a:rPr>
                <a:t>  内核</a:t>
              </a:r>
              <a:r>
                <a:rPr kumimoji="0" lang="zh-CN" altLang="en-US" sz="2400" b="1" dirty="0">
                  <a:latin typeface="Arial" charset="0"/>
                  <a:ea typeface="宋体" pitchFamily="2" charset="-122"/>
                </a:rPr>
                <a:t>栈：</a:t>
              </a:r>
              <a:r>
                <a:rPr kumimoji="0" lang="zh-CN" altLang="en-US" sz="2400" b="1" dirty="0">
                  <a:solidFill>
                    <a:srgbClr val="FF0000"/>
                  </a:solidFill>
                  <a:latin typeface="Arial" charset="0"/>
                  <a:ea typeface="宋体" pitchFamily="2" charset="-122"/>
                </a:rPr>
                <a:t>系统调用、中断处理</a:t>
              </a:r>
            </a:p>
          </p:txBody>
        </p:sp>
        <p:pic>
          <p:nvPicPr>
            <p:cNvPr id="17420" name="Picture 2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 y="2970"/>
              <a:ext cx="12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2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 y="3395"/>
              <a:ext cx="12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6"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4.2 </a:t>
            </a:r>
            <a:r>
              <a:rPr kumimoji="0" lang="zh-CN" altLang="en-US" sz="3200" b="1">
                <a:solidFill>
                  <a:srgbClr val="006699"/>
                </a:solidFill>
                <a:latin typeface="黑体" pitchFamily="2" charset="-122"/>
                <a:ea typeface="黑体" pitchFamily="2" charset="-122"/>
              </a:rPr>
              <a:t>多线程模型</a:t>
            </a:r>
          </a:p>
        </p:txBody>
      </p:sp>
      <p:sp>
        <p:nvSpPr>
          <p:cNvPr id="17417" name="Rectangle 29"/>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en-US" altLang="zh-CN" sz="2000" b="1" u="sng">
                <a:solidFill>
                  <a:srgbClr val="006699"/>
                </a:solidFill>
                <a:latin typeface="宋体" pitchFamily="2" charset="-122"/>
                <a:ea typeface="宋体" pitchFamily="2" charset="-122"/>
              </a:rPr>
              <a:t>4.2.2 </a:t>
            </a:r>
            <a:r>
              <a:rPr kumimoji="0" lang="zh-CN" altLang="en-US" sz="2000" b="1" u="sng">
                <a:solidFill>
                  <a:srgbClr val="006699"/>
                </a:solidFill>
                <a:latin typeface="宋体" pitchFamily="2" charset="-122"/>
                <a:ea typeface="宋体" pitchFamily="2" charset="-122"/>
              </a:rPr>
              <a:t>一对一模型</a:t>
            </a:r>
            <a:br>
              <a:rPr kumimoji="0" lang="zh-CN" altLang="en-US" sz="2000" b="1" u="sng">
                <a:solidFill>
                  <a:srgbClr val="006699"/>
                </a:solidFill>
                <a:latin typeface="宋体" pitchFamily="2" charset="-122"/>
                <a:ea typeface="宋体" pitchFamily="2" charset="-122"/>
              </a:rPr>
            </a:br>
            <a:r>
              <a:rPr kumimoji="0" lang="zh-CN" altLang="en-US" sz="2000" b="1">
                <a:latin typeface="宋体" pitchFamily="2" charset="-122"/>
                <a:ea typeface="宋体" pitchFamily="2" charset="-122"/>
              </a:rPr>
              <a:t>内核级线程模型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2259"/>
                                        </p:tgtEl>
                                        <p:attrNameLst>
                                          <p:attrName>style.visibility</p:attrName>
                                        </p:attrNameLst>
                                      </p:cBhvr>
                                      <p:to>
                                        <p:strVal val="visible"/>
                                      </p:to>
                                    </p:set>
                                    <p:animEffect transition="in" filter="dissolve">
                                      <p:cBhvr>
                                        <p:cTn id="7" dur="500"/>
                                        <p:tgtEl>
                                          <p:spTgt spid="3522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2260"/>
                                        </p:tgtEl>
                                        <p:attrNameLst>
                                          <p:attrName>style.visibility</p:attrName>
                                        </p:attrNameLst>
                                      </p:cBhvr>
                                      <p:to>
                                        <p:strVal val="visible"/>
                                      </p:to>
                                    </p:set>
                                    <p:animEffect transition="in" filter="dissolve">
                                      <p:cBhvr>
                                        <p:cTn id="12" dur="500"/>
                                        <p:tgtEl>
                                          <p:spTgt spid="3522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52276"/>
                                        </p:tgtEl>
                                        <p:attrNameLst>
                                          <p:attrName>style.visibility</p:attrName>
                                        </p:attrNameLst>
                                      </p:cBhvr>
                                      <p:to>
                                        <p:strVal val="visible"/>
                                      </p:to>
                                    </p:set>
                                    <p:animEffect transition="in" filter="dissolve">
                                      <p:cBhvr>
                                        <p:cTn id="17" dur="500"/>
                                        <p:tgtEl>
                                          <p:spTgt spid="3522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52279"/>
                                        </p:tgtEl>
                                        <p:attrNameLst>
                                          <p:attrName>style.visibility</p:attrName>
                                        </p:attrNameLst>
                                      </p:cBhvr>
                                      <p:to>
                                        <p:strVal val="visible"/>
                                      </p:to>
                                    </p:set>
                                    <p:animEffect transition="in" filter="dissolve">
                                      <p:cBhvr>
                                        <p:cTn id="22" dur="500"/>
                                        <p:tgtEl>
                                          <p:spTgt spid="3522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52261"/>
                                        </p:tgtEl>
                                        <p:attrNameLst>
                                          <p:attrName>style.visibility</p:attrName>
                                        </p:attrNameLst>
                                      </p:cBhvr>
                                      <p:to>
                                        <p:strVal val="visible"/>
                                      </p:to>
                                    </p:set>
                                    <p:animEffect transition="in" filter="dissolve">
                                      <p:cBhvr>
                                        <p:cTn id="27" dur="500"/>
                                        <p:tgtEl>
                                          <p:spTgt spid="352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p:bldP spid="35226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a:solidFill>
                  <a:srgbClr val="006699"/>
                </a:solidFill>
                <a:latin typeface="黑体" pitchFamily="2" charset="-122"/>
                <a:ea typeface="黑体" pitchFamily="2" charset="-122"/>
              </a:rPr>
              <a:t>4.2 </a:t>
            </a:r>
            <a:r>
              <a:rPr kumimoji="0" lang="zh-CN" altLang="en-US" sz="3200" b="1">
                <a:solidFill>
                  <a:srgbClr val="006699"/>
                </a:solidFill>
                <a:latin typeface="黑体" pitchFamily="2" charset="-122"/>
                <a:ea typeface="黑体" pitchFamily="2" charset="-122"/>
              </a:rPr>
              <a:t>多线程模型</a:t>
            </a:r>
          </a:p>
        </p:txBody>
      </p:sp>
      <p:sp>
        <p:nvSpPr>
          <p:cNvPr id="18435" name="Rectangle 4"/>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en-US" altLang="zh-CN" sz="2000" b="1" u="sng">
                <a:solidFill>
                  <a:srgbClr val="006699"/>
                </a:solidFill>
                <a:latin typeface="宋体" pitchFamily="2" charset="-122"/>
                <a:ea typeface="宋体" pitchFamily="2" charset="-122"/>
              </a:rPr>
              <a:t>4.2.3 </a:t>
            </a:r>
            <a:r>
              <a:rPr kumimoji="0" lang="zh-CN" altLang="en-US" sz="2000" b="1" u="sng">
                <a:solidFill>
                  <a:srgbClr val="006699"/>
                </a:solidFill>
                <a:latin typeface="宋体" pitchFamily="2" charset="-122"/>
                <a:ea typeface="宋体" pitchFamily="2" charset="-122"/>
              </a:rPr>
              <a:t>多对多模型</a:t>
            </a:r>
            <a:br>
              <a:rPr kumimoji="0" lang="zh-CN" altLang="en-US" sz="2000" b="1" u="sng">
                <a:solidFill>
                  <a:srgbClr val="006699"/>
                </a:solidFill>
                <a:latin typeface="宋体" pitchFamily="2" charset="-122"/>
                <a:ea typeface="宋体" pitchFamily="2" charset="-122"/>
              </a:rPr>
            </a:br>
            <a:r>
              <a:rPr kumimoji="0" lang="zh-CN" altLang="en-US" sz="2000" b="1">
                <a:latin typeface="宋体" pitchFamily="2" charset="-122"/>
                <a:ea typeface="宋体" pitchFamily="2" charset="-122"/>
              </a:rPr>
              <a:t>混合线程模型</a:t>
            </a:r>
          </a:p>
        </p:txBody>
      </p:sp>
      <p:grpSp>
        <p:nvGrpSpPr>
          <p:cNvPr id="18436" name="Group 140"/>
          <p:cNvGrpSpPr>
            <a:grpSpLocks/>
          </p:cNvGrpSpPr>
          <p:nvPr/>
        </p:nvGrpSpPr>
        <p:grpSpPr bwMode="auto">
          <a:xfrm>
            <a:off x="1904752" y="1077914"/>
            <a:ext cx="9733284" cy="4808537"/>
            <a:chOff x="900" y="679"/>
            <a:chExt cx="4599" cy="3029"/>
          </a:xfrm>
        </p:grpSpPr>
        <p:sp>
          <p:nvSpPr>
            <p:cNvPr id="18437" name="Text Box 61"/>
            <p:cNvSpPr txBox="1">
              <a:spLocks noChangeArrowheads="1"/>
            </p:cNvSpPr>
            <p:nvPr/>
          </p:nvSpPr>
          <p:spPr bwMode="auto">
            <a:xfrm>
              <a:off x="921" y="3102"/>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硬件</a:t>
              </a:r>
            </a:p>
          </p:txBody>
        </p:sp>
        <p:sp>
          <p:nvSpPr>
            <p:cNvPr id="18438" name="Rectangle 63"/>
            <p:cNvSpPr>
              <a:spLocks noChangeArrowheads="1"/>
            </p:cNvSpPr>
            <p:nvPr/>
          </p:nvSpPr>
          <p:spPr bwMode="auto">
            <a:xfrm>
              <a:off x="3909" y="907"/>
              <a:ext cx="840"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439" name="Rectangle 64"/>
            <p:cNvSpPr>
              <a:spLocks noChangeArrowheads="1"/>
            </p:cNvSpPr>
            <p:nvPr/>
          </p:nvSpPr>
          <p:spPr bwMode="auto">
            <a:xfrm>
              <a:off x="1805" y="907"/>
              <a:ext cx="1670"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440" name="Line 65"/>
            <p:cNvSpPr>
              <a:spLocks noChangeShapeType="1"/>
            </p:cNvSpPr>
            <p:nvPr/>
          </p:nvSpPr>
          <p:spPr bwMode="auto">
            <a:xfrm>
              <a:off x="921" y="1764"/>
              <a:ext cx="4144"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Line 66"/>
            <p:cNvSpPr>
              <a:spLocks noChangeShapeType="1"/>
            </p:cNvSpPr>
            <p:nvPr/>
          </p:nvSpPr>
          <p:spPr bwMode="auto">
            <a:xfrm>
              <a:off x="3086" y="1941"/>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Line 67"/>
            <p:cNvSpPr>
              <a:spLocks noChangeShapeType="1"/>
            </p:cNvSpPr>
            <p:nvPr/>
          </p:nvSpPr>
          <p:spPr bwMode="auto">
            <a:xfrm>
              <a:off x="2656" y="1949"/>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Line 68"/>
            <p:cNvSpPr>
              <a:spLocks noChangeShapeType="1"/>
            </p:cNvSpPr>
            <p:nvPr/>
          </p:nvSpPr>
          <p:spPr bwMode="auto">
            <a:xfrm>
              <a:off x="2243" y="1941"/>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4" name="Freeform 69"/>
            <p:cNvSpPr>
              <a:spLocks/>
            </p:cNvSpPr>
            <p:nvPr/>
          </p:nvSpPr>
          <p:spPr bwMode="auto">
            <a:xfrm>
              <a:off x="2372" y="1029"/>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45" name="Group 70"/>
            <p:cNvGrpSpPr>
              <a:grpSpLocks/>
            </p:cNvGrpSpPr>
            <p:nvPr/>
          </p:nvGrpSpPr>
          <p:grpSpPr bwMode="auto">
            <a:xfrm>
              <a:off x="2099" y="1653"/>
              <a:ext cx="289" cy="291"/>
              <a:chOff x="816" y="1968"/>
              <a:chExt cx="288" cy="291"/>
            </a:xfrm>
          </p:grpSpPr>
          <p:sp>
            <p:nvSpPr>
              <p:cNvPr id="18511" name="Oval 71"/>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512" name="Text Box 72"/>
              <p:cNvSpPr txBox="1">
                <a:spLocks noChangeArrowheads="1"/>
              </p:cNvSpPr>
              <p:nvPr/>
            </p:nvSpPr>
            <p:spPr bwMode="auto">
              <a:xfrm>
                <a:off x="864" y="1968"/>
                <a:ext cx="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L</a:t>
                </a:r>
                <a:endParaRPr kumimoji="0" lang="en-US" altLang="zh-CN" sz="2400">
                  <a:latin typeface="Times New Roman" pitchFamily="18" charset="0"/>
                  <a:ea typeface="宋体" pitchFamily="2" charset="-122"/>
                </a:endParaRPr>
              </a:p>
            </p:txBody>
          </p:sp>
        </p:grpSp>
        <p:sp>
          <p:nvSpPr>
            <p:cNvPr id="18446" name="Freeform 73"/>
            <p:cNvSpPr>
              <a:spLocks/>
            </p:cNvSpPr>
            <p:nvPr/>
          </p:nvSpPr>
          <p:spPr bwMode="auto">
            <a:xfrm>
              <a:off x="2685" y="1029"/>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Freeform 74"/>
            <p:cNvSpPr>
              <a:spLocks/>
            </p:cNvSpPr>
            <p:nvPr/>
          </p:nvSpPr>
          <p:spPr bwMode="auto">
            <a:xfrm>
              <a:off x="2051" y="1029"/>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48" name="Group 75"/>
            <p:cNvGrpSpPr>
              <a:grpSpLocks/>
            </p:cNvGrpSpPr>
            <p:nvPr/>
          </p:nvGrpSpPr>
          <p:grpSpPr bwMode="auto">
            <a:xfrm>
              <a:off x="2091" y="2285"/>
              <a:ext cx="289" cy="288"/>
              <a:chOff x="832" y="2920"/>
              <a:chExt cx="288" cy="288"/>
            </a:xfrm>
          </p:grpSpPr>
          <p:sp>
            <p:nvSpPr>
              <p:cNvPr id="18509" name="Oval 76"/>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510" name="Freeform 77"/>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449" name="Group 78"/>
            <p:cNvGrpSpPr>
              <a:grpSpLocks/>
            </p:cNvGrpSpPr>
            <p:nvPr/>
          </p:nvGrpSpPr>
          <p:grpSpPr bwMode="auto">
            <a:xfrm>
              <a:off x="2941" y="1653"/>
              <a:ext cx="289" cy="291"/>
              <a:chOff x="816" y="1968"/>
              <a:chExt cx="288" cy="291"/>
            </a:xfrm>
          </p:grpSpPr>
          <p:sp>
            <p:nvSpPr>
              <p:cNvPr id="18507" name="Oval 79"/>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508" name="Text Box 80"/>
              <p:cNvSpPr txBox="1">
                <a:spLocks noChangeArrowheads="1"/>
              </p:cNvSpPr>
              <p:nvPr/>
            </p:nvSpPr>
            <p:spPr bwMode="auto">
              <a:xfrm>
                <a:off x="864" y="1968"/>
                <a:ext cx="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L</a:t>
                </a:r>
                <a:endParaRPr kumimoji="0" lang="en-US" altLang="zh-CN" sz="2400">
                  <a:latin typeface="Times New Roman" pitchFamily="18" charset="0"/>
                  <a:ea typeface="宋体" pitchFamily="2" charset="-122"/>
                </a:endParaRPr>
              </a:p>
            </p:txBody>
          </p:sp>
        </p:grpSp>
        <p:grpSp>
          <p:nvGrpSpPr>
            <p:cNvPr id="18450" name="Group 81"/>
            <p:cNvGrpSpPr>
              <a:grpSpLocks/>
            </p:cNvGrpSpPr>
            <p:nvPr/>
          </p:nvGrpSpPr>
          <p:grpSpPr bwMode="auto">
            <a:xfrm>
              <a:off x="2933" y="2285"/>
              <a:ext cx="289" cy="288"/>
              <a:chOff x="832" y="2920"/>
              <a:chExt cx="288" cy="288"/>
            </a:xfrm>
          </p:grpSpPr>
          <p:sp>
            <p:nvSpPr>
              <p:cNvPr id="18505" name="Oval 82"/>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506" name="Freeform 83"/>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451" name="Group 84"/>
            <p:cNvGrpSpPr>
              <a:grpSpLocks/>
            </p:cNvGrpSpPr>
            <p:nvPr/>
          </p:nvGrpSpPr>
          <p:grpSpPr bwMode="auto">
            <a:xfrm>
              <a:off x="2511" y="1661"/>
              <a:ext cx="290" cy="291"/>
              <a:chOff x="816" y="1968"/>
              <a:chExt cx="288" cy="291"/>
            </a:xfrm>
          </p:grpSpPr>
          <p:sp>
            <p:nvSpPr>
              <p:cNvPr id="18503" name="Oval 85"/>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504" name="Text Box 86"/>
              <p:cNvSpPr txBox="1">
                <a:spLocks noChangeArrowheads="1"/>
              </p:cNvSpPr>
              <p:nvPr/>
            </p:nvSpPr>
            <p:spPr bwMode="auto">
              <a:xfrm>
                <a:off x="864" y="1968"/>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L</a:t>
                </a:r>
                <a:endParaRPr kumimoji="0" lang="en-US" altLang="zh-CN" sz="2400">
                  <a:latin typeface="Times New Roman" pitchFamily="18" charset="0"/>
                  <a:ea typeface="宋体" pitchFamily="2" charset="-122"/>
                </a:endParaRPr>
              </a:p>
            </p:txBody>
          </p:sp>
        </p:grpSp>
        <p:grpSp>
          <p:nvGrpSpPr>
            <p:cNvPr id="18452" name="Group 87"/>
            <p:cNvGrpSpPr>
              <a:grpSpLocks/>
            </p:cNvGrpSpPr>
            <p:nvPr/>
          </p:nvGrpSpPr>
          <p:grpSpPr bwMode="auto">
            <a:xfrm>
              <a:off x="2511" y="2293"/>
              <a:ext cx="290" cy="288"/>
              <a:chOff x="832" y="2920"/>
              <a:chExt cx="288" cy="288"/>
            </a:xfrm>
          </p:grpSpPr>
          <p:sp>
            <p:nvSpPr>
              <p:cNvPr id="18501" name="Oval 88"/>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502" name="Freeform 89"/>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53" name="Freeform 90"/>
            <p:cNvSpPr>
              <a:spLocks/>
            </p:cNvSpPr>
            <p:nvPr/>
          </p:nvSpPr>
          <p:spPr bwMode="auto">
            <a:xfrm>
              <a:off x="2990" y="1029"/>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91"/>
            <p:cNvSpPr>
              <a:spLocks noChangeShapeType="1"/>
            </p:cNvSpPr>
            <p:nvPr/>
          </p:nvSpPr>
          <p:spPr bwMode="auto">
            <a:xfrm>
              <a:off x="2083" y="1277"/>
              <a:ext cx="440" cy="23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92"/>
            <p:cNvSpPr>
              <a:spLocks noChangeShapeType="1"/>
            </p:cNvSpPr>
            <p:nvPr/>
          </p:nvSpPr>
          <p:spPr bwMode="auto">
            <a:xfrm>
              <a:off x="2392" y="1269"/>
              <a:ext cx="131"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93"/>
            <p:cNvSpPr>
              <a:spLocks noChangeShapeType="1"/>
            </p:cNvSpPr>
            <p:nvPr/>
          </p:nvSpPr>
          <p:spPr bwMode="auto">
            <a:xfrm flipH="1">
              <a:off x="2523" y="1277"/>
              <a:ext cx="170" cy="23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Line 94"/>
            <p:cNvSpPr>
              <a:spLocks noChangeShapeType="1"/>
            </p:cNvSpPr>
            <p:nvPr/>
          </p:nvSpPr>
          <p:spPr bwMode="auto">
            <a:xfrm>
              <a:off x="2990" y="1289"/>
              <a:ext cx="100" cy="343"/>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58" name="Group 95"/>
            <p:cNvGrpSpPr>
              <a:grpSpLocks/>
            </p:cNvGrpSpPr>
            <p:nvPr/>
          </p:nvGrpSpPr>
          <p:grpSpPr bwMode="auto">
            <a:xfrm>
              <a:off x="2402" y="3109"/>
              <a:ext cx="273" cy="291"/>
              <a:chOff x="888" y="3472"/>
              <a:chExt cx="272" cy="291"/>
            </a:xfrm>
          </p:grpSpPr>
          <p:sp>
            <p:nvSpPr>
              <p:cNvPr id="18499" name="Rectangle 96"/>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500" name="Text Box 97"/>
              <p:cNvSpPr txBox="1">
                <a:spLocks noChangeArrowheads="1"/>
              </p:cNvSpPr>
              <p:nvPr/>
            </p:nvSpPr>
            <p:spPr bwMode="auto">
              <a:xfrm>
                <a:off x="913" y="3472"/>
                <a:ext cx="1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P</a:t>
                </a:r>
              </a:p>
            </p:txBody>
          </p:sp>
        </p:grpSp>
        <p:grpSp>
          <p:nvGrpSpPr>
            <p:cNvPr id="18459" name="Group 98"/>
            <p:cNvGrpSpPr>
              <a:grpSpLocks/>
            </p:cNvGrpSpPr>
            <p:nvPr/>
          </p:nvGrpSpPr>
          <p:grpSpPr bwMode="auto">
            <a:xfrm>
              <a:off x="2984" y="3109"/>
              <a:ext cx="273" cy="291"/>
              <a:chOff x="888" y="3472"/>
              <a:chExt cx="272" cy="291"/>
            </a:xfrm>
          </p:grpSpPr>
          <p:sp>
            <p:nvSpPr>
              <p:cNvPr id="18497" name="Rectangle 99"/>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498" name="Text Box 100"/>
              <p:cNvSpPr txBox="1">
                <a:spLocks noChangeArrowheads="1"/>
              </p:cNvSpPr>
              <p:nvPr/>
            </p:nvSpPr>
            <p:spPr bwMode="auto">
              <a:xfrm>
                <a:off x="913" y="3472"/>
                <a:ext cx="1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P</a:t>
                </a:r>
              </a:p>
            </p:txBody>
          </p:sp>
        </p:grpSp>
        <p:sp>
          <p:nvSpPr>
            <p:cNvPr id="18460" name="Text Box 101"/>
            <p:cNvSpPr txBox="1">
              <a:spLocks noChangeArrowheads="1"/>
            </p:cNvSpPr>
            <p:nvPr/>
          </p:nvSpPr>
          <p:spPr bwMode="auto">
            <a:xfrm>
              <a:off x="2328" y="679"/>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进程</a:t>
              </a:r>
              <a:r>
                <a:rPr kumimoji="0" lang="en-US" altLang="zh-CN" sz="2000" b="1">
                  <a:latin typeface="Times New Roman" pitchFamily="18" charset="0"/>
                  <a:ea typeface="宋体" pitchFamily="2" charset="-122"/>
                </a:rPr>
                <a:t>1</a:t>
              </a:r>
            </a:p>
          </p:txBody>
        </p:sp>
        <p:sp>
          <p:nvSpPr>
            <p:cNvPr id="18461" name="Line 102"/>
            <p:cNvSpPr>
              <a:spLocks noChangeShapeType="1"/>
            </p:cNvSpPr>
            <p:nvPr/>
          </p:nvSpPr>
          <p:spPr bwMode="auto">
            <a:xfrm flipV="1">
              <a:off x="921" y="3108"/>
              <a:ext cx="4193" cy="1"/>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2" name="Text Box 103"/>
            <p:cNvSpPr txBox="1">
              <a:spLocks noChangeArrowheads="1"/>
            </p:cNvSpPr>
            <p:nvPr/>
          </p:nvSpPr>
          <p:spPr bwMode="auto">
            <a:xfrm>
              <a:off x="917" y="1266"/>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Arial" charset="0"/>
                  <a:ea typeface="宋体" pitchFamily="2" charset="-122"/>
                </a:rPr>
                <a:t>用户</a:t>
              </a:r>
            </a:p>
          </p:txBody>
        </p:sp>
        <p:sp>
          <p:nvSpPr>
            <p:cNvPr id="18463" name="Text Box 104"/>
            <p:cNvSpPr txBox="1">
              <a:spLocks noChangeArrowheads="1"/>
            </p:cNvSpPr>
            <p:nvPr/>
          </p:nvSpPr>
          <p:spPr bwMode="auto">
            <a:xfrm>
              <a:off x="900" y="2290"/>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Arial" charset="0"/>
                  <a:ea typeface="宋体" pitchFamily="2" charset="-122"/>
                </a:rPr>
                <a:t>内核</a:t>
              </a:r>
            </a:p>
          </p:txBody>
        </p:sp>
        <p:sp>
          <p:nvSpPr>
            <p:cNvPr id="18464" name="Line 105"/>
            <p:cNvSpPr>
              <a:spLocks noChangeShapeType="1"/>
            </p:cNvSpPr>
            <p:nvPr/>
          </p:nvSpPr>
          <p:spPr bwMode="auto">
            <a:xfrm flipH="1">
              <a:off x="4294" y="1956"/>
              <a:ext cx="0" cy="33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65" name="Group 106"/>
            <p:cNvGrpSpPr>
              <a:grpSpLocks/>
            </p:cNvGrpSpPr>
            <p:nvPr/>
          </p:nvGrpSpPr>
          <p:grpSpPr bwMode="auto">
            <a:xfrm>
              <a:off x="4150" y="1661"/>
              <a:ext cx="289" cy="291"/>
              <a:chOff x="816" y="1968"/>
              <a:chExt cx="288" cy="291"/>
            </a:xfrm>
          </p:grpSpPr>
          <p:sp>
            <p:nvSpPr>
              <p:cNvPr id="18495" name="Oval 107"/>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496" name="Text Box 108"/>
              <p:cNvSpPr txBox="1">
                <a:spLocks noChangeArrowheads="1"/>
              </p:cNvSpPr>
              <p:nvPr/>
            </p:nvSpPr>
            <p:spPr bwMode="auto">
              <a:xfrm>
                <a:off x="864" y="1968"/>
                <a:ext cx="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L</a:t>
                </a:r>
                <a:endParaRPr kumimoji="0" lang="en-US" altLang="zh-CN" sz="2400">
                  <a:latin typeface="Times New Roman" pitchFamily="18" charset="0"/>
                  <a:ea typeface="宋体" pitchFamily="2" charset="-122"/>
                </a:endParaRPr>
              </a:p>
            </p:txBody>
          </p:sp>
        </p:grpSp>
        <p:grpSp>
          <p:nvGrpSpPr>
            <p:cNvPr id="18466" name="Group 109"/>
            <p:cNvGrpSpPr>
              <a:grpSpLocks/>
            </p:cNvGrpSpPr>
            <p:nvPr/>
          </p:nvGrpSpPr>
          <p:grpSpPr bwMode="auto">
            <a:xfrm>
              <a:off x="4155" y="2293"/>
              <a:ext cx="289" cy="288"/>
              <a:chOff x="832" y="2920"/>
              <a:chExt cx="288" cy="288"/>
            </a:xfrm>
          </p:grpSpPr>
          <p:sp>
            <p:nvSpPr>
              <p:cNvPr id="18493" name="Oval 110"/>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494" name="Freeform 111"/>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Freeform 112"/>
            <p:cNvSpPr>
              <a:spLocks/>
            </p:cNvSpPr>
            <p:nvPr/>
          </p:nvSpPr>
          <p:spPr bwMode="auto">
            <a:xfrm>
              <a:off x="4294" y="1045"/>
              <a:ext cx="49" cy="240"/>
            </a:xfrm>
            <a:custGeom>
              <a:avLst/>
              <a:gdLst>
                <a:gd name="T0" fmla="*/ 11 w 104"/>
                <a:gd name="T1" fmla="*/ 0 h 192"/>
                <a:gd name="T2" fmla="*/ 21 w 104"/>
                <a:gd name="T3" fmla="*/ 75 h 192"/>
                <a:gd name="T4" fmla="*/ 0 w 104"/>
                <a:gd name="T5" fmla="*/ 150 h 192"/>
                <a:gd name="T6" fmla="*/ 21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8" name="Line 113"/>
            <p:cNvSpPr>
              <a:spLocks noChangeShapeType="1"/>
            </p:cNvSpPr>
            <p:nvPr/>
          </p:nvSpPr>
          <p:spPr bwMode="auto">
            <a:xfrm>
              <a:off x="4294" y="1284"/>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69" name="Group 114"/>
            <p:cNvGrpSpPr>
              <a:grpSpLocks/>
            </p:cNvGrpSpPr>
            <p:nvPr/>
          </p:nvGrpSpPr>
          <p:grpSpPr bwMode="auto">
            <a:xfrm>
              <a:off x="3636" y="3109"/>
              <a:ext cx="273" cy="291"/>
              <a:chOff x="888" y="3472"/>
              <a:chExt cx="272" cy="291"/>
            </a:xfrm>
          </p:grpSpPr>
          <p:sp>
            <p:nvSpPr>
              <p:cNvPr id="18491" name="Rectangle 115"/>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492" name="Text Box 116"/>
              <p:cNvSpPr txBox="1">
                <a:spLocks noChangeArrowheads="1"/>
              </p:cNvSpPr>
              <p:nvPr/>
            </p:nvSpPr>
            <p:spPr bwMode="auto">
              <a:xfrm>
                <a:off x="913" y="3472"/>
                <a:ext cx="1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en-US" altLang="zh-CN" sz="2400" b="1">
                    <a:latin typeface="Times New Roman" pitchFamily="18" charset="0"/>
                    <a:ea typeface="宋体" pitchFamily="2" charset="-122"/>
                  </a:rPr>
                  <a:t>P</a:t>
                </a:r>
              </a:p>
            </p:txBody>
          </p:sp>
        </p:grpSp>
        <p:sp>
          <p:nvSpPr>
            <p:cNvPr id="18470" name="Text Box 117"/>
            <p:cNvSpPr txBox="1">
              <a:spLocks noChangeArrowheads="1"/>
            </p:cNvSpPr>
            <p:nvPr/>
          </p:nvSpPr>
          <p:spPr bwMode="auto">
            <a:xfrm>
              <a:off x="4050" y="682"/>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latin typeface="Times New Roman" pitchFamily="18" charset="0"/>
                  <a:ea typeface="宋体" pitchFamily="2" charset="-122"/>
                </a:rPr>
                <a:t>进程</a:t>
              </a:r>
              <a:r>
                <a:rPr kumimoji="0" lang="en-US" altLang="zh-CN" sz="2000" b="1">
                  <a:latin typeface="Times New Roman" pitchFamily="18" charset="0"/>
                  <a:ea typeface="宋体" pitchFamily="2" charset="-122"/>
                </a:rPr>
                <a:t>2</a:t>
              </a:r>
            </a:p>
          </p:txBody>
        </p:sp>
        <p:grpSp>
          <p:nvGrpSpPr>
            <p:cNvPr id="18471" name="Group 118"/>
            <p:cNvGrpSpPr>
              <a:grpSpLocks/>
            </p:cNvGrpSpPr>
            <p:nvPr/>
          </p:nvGrpSpPr>
          <p:grpSpPr bwMode="auto">
            <a:xfrm>
              <a:off x="3523" y="2309"/>
              <a:ext cx="289" cy="288"/>
              <a:chOff x="832" y="2920"/>
              <a:chExt cx="288" cy="288"/>
            </a:xfrm>
          </p:grpSpPr>
          <p:sp>
            <p:nvSpPr>
              <p:cNvPr id="18489" name="Oval 119"/>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8490" name="Freeform 120"/>
              <p:cNvSpPr>
                <a:spLocks/>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72" name="Line 121"/>
            <p:cNvSpPr>
              <a:spLocks noChangeShapeType="1"/>
            </p:cNvSpPr>
            <p:nvPr/>
          </p:nvSpPr>
          <p:spPr bwMode="auto">
            <a:xfrm flipH="1">
              <a:off x="2270" y="1507"/>
              <a:ext cx="253" cy="161"/>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3" name="Line 122"/>
            <p:cNvSpPr>
              <a:spLocks noChangeShapeType="1"/>
            </p:cNvSpPr>
            <p:nvPr/>
          </p:nvSpPr>
          <p:spPr bwMode="auto">
            <a:xfrm>
              <a:off x="2523" y="1507"/>
              <a:ext cx="181" cy="161"/>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4" name="Text Box 123"/>
            <p:cNvSpPr txBox="1">
              <a:spLocks noChangeArrowheads="1"/>
            </p:cNvSpPr>
            <p:nvPr/>
          </p:nvSpPr>
          <p:spPr bwMode="auto">
            <a:xfrm>
              <a:off x="1596" y="2499"/>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线程</a:t>
              </a:r>
              <a:r>
                <a:rPr kumimoji="0" lang="en-US" altLang="zh-CN" sz="1800" b="1">
                  <a:solidFill>
                    <a:srgbClr val="FF0000"/>
                  </a:solidFill>
                  <a:latin typeface="Times New Roman" pitchFamily="18" charset="0"/>
                  <a:ea typeface="宋体" pitchFamily="2" charset="-122"/>
                </a:rPr>
                <a:t>1</a:t>
              </a:r>
            </a:p>
          </p:txBody>
        </p:sp>
        <p:sp>
          <p:nvSpPr>
            <p:cNvPr id="18475" name="Text Box 124"/>
            <p:cNvSpPr txBox="1">
              <a:spLocks noChangeArrowheads="1"/>
            </p:cNvSpPr>
            <p:nvPr/>
          </p:nvSpPr>
          <p:spPr bwMode="auto">
            <a:xfrm>
              <a:off x="4373" y="2499"/>
              <a:ext cx="3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线程</a:t>
              </a:r>
              <a:r>
                <a:rPr kumimoji="0" lang="en-US" altLang="zh-CN" sz="1800" b="1">
                  <a:solidFill>
                    <a:srgbClr val="FF0000"/>
                  </a:solidFill>
                  <a:latin typeface="Times New Roman" pitchFamily="18" charset="0"/>
                  <a:ea typeface="宋体" pitchFamily="2" charset="-122"/>
                </a:rPr>
                <a:t>m</a:t>
              </a:r>
            </a:p>
          </p:txBody>
        </p:sp>
        <p:sp>
          <p:nvSpPr>
            <p:cNvPr id="18476" name="Text Box 125"/>
            <p:cNvSpPr txBox="1">
              <a:spLocks noChangeArrowheads="1"/>
            </p:cNvSpPr>
            <p:nvPr/>
          </p:nvSpPr>
          <p:spPr bwMode="auto">
            <a:xfrm>
              <a:off x="1451" y="1011"/>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线程</a:t>
              </a:r>
              <a:r>
                <a:rPr kumimoji="0" lang="en-US" altLang="zh-CN" sz="1800" b="1">
                  <a:solidFill>
                    <a:srgbClr val="FF0000"/>
                  </a:solidFill>
                  <a:latin typeface="Times New Roman" pitchFamily="18" charset="0"/>
                  <a:ea typeface="宋体" pitchFamily="2" charset="-122"/>
                </a:rPr>
                <a:t>1</a:t>
              </a:r>
            </a:p>
          </p:txBody>
        </p:sp>
        <p:sp>
          <p:nvSpPr>
            <p:cNvPr id="18477" name="Text Box 126"/>
            <p:cNvSpPr txBox="1">
              <a:spLocks noChangeArrowheads="1"/>
            </p:cNvSpPr>
            <p:nvPr/>
          </p:nvSpPr>
          <p:spPr bwMode="auto">
            <a:xfrm>
              <a:off x="2993" y="1011"/>
              <a:ext cx="3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线程</a:t>
              </a:r>
              <a:r>
                <a:rPr kumimoji="0" lang="en-US" altLang="zh-CN" sz="1800" b="1">
                  <a:solidFill>
                    <a:srgbClr val="FF0000"/>
                  </a:solidFill>
                  <a:latin typeface="Times New Roman" pitchFamily="18" charset="0"/>
                  <a:ea typeface="宋体" pitchFamily="2" charset="-122"/>
                </a:rPr>
                <a:t>n</a:t>
              </a:r>
            </a:p>
          </p:txBody>
        </p:sp>
        <p:sp>
          <p:nvSpPr>
            <p:cNvPr id="18478" name="Line 127"/>
            <p:cNvSpPr>
              <a:spLocks noChangeShapeType="1"/>
            </p:cNvSpPr>
            <p:nvPr/>
          </p:nvSpPr>
          <p:spPr bwMode="auto">
            <a:xfrm>
              <a:off x="2219" y="2573"/>
              <a:ext cx="895" cy="29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128"/>
            <p:cNvSpPr>
              <a:spLocks noChangeShapeType="1"/>
            </p:cNvSpPr>
            <p:nvPr/>
          </p:nvSpPr>
          <p:spPr bwMode="auto">
            <a:xfrm>
              <a:off x="2680" y="2580"/>
              <a:ext cx="434"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129"/>
            <p:cNvSpPr>
              <a:spLocks noChangeShapeType="1"/>
            </p:cNvSpPr>
            <p:nvPr/>
          </p:nvSpPr>
          <p:spPr bwMode="auto">
            <a:xfrm>
              <a:off x="3070" y="2580"/>
              <a:ext cx="48"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Line 130"/>
            <p:cNvSpPr>
              <a:spLocks noChangeShapeType="1"/>
            </p:cNvSpPr>
            <p:nvPr/>
          </p:nvSpPr>
          <p:spPr bwMode="auto">
            <a:xfrm flipH="1">
              <a:off x="2514" y="2871"/>
              <a:ext cx="603"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2" name="Line 131"/>
            <p:cNvSpPr>
              <a:spLocks noChangeShapeType="1"/>
            </p:cNvSpPr>
            <p:nvPr/>
          </p:nvSpPr>
          <p:spPr bwMode="auto">
            <a:xfrm flipH="1" flipV="1">
              <a:off x="3117" y="2871"/>
              <a:ext cx="675"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3" name="Line 132"/>
            <p:cNvSpPr>
              <a:spLocks noChangeShapeType="1"/>
            </p:cNvSpPr>
            <p:nvPr/>
          </p:nvSpPr>
          <p:spPr bwMode="auto">
            <a:xfrm flipV="1">
              <a:off x="3117" y="2871"/>
              <a:ext cx="0"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4" name="Line 133"/>
            <p:cNvSpPr>
              <a:spLocks noChangeShapeType="1"/>
            </p:cNvSpPr>
            <p:nvPr/>
          </p:nvSpPr>
          <p:spPr bwMode="auto">
            <a:xfrm flipH="1">
              <a:off x="3118" y="2580"/>
              <a:ext cx="1156"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5" name="Line 134"/>
            <p:cNvSpPr>
              <a:spLocks noChangeShapeType="1"/>
            </p:cNvSpPr>
            <p:nvPr/>
          </p:nvSpPr>
          <p:spPr bwMode="auto">
            <a:xfrm flipH="1">
              <a:off x="3114" y="2584"/>
              <a:ext cx="578"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6" name="Text Box 135"/>
            <p:cNvSpPr txBox="1">
              <a:spLocks noChangeArrowheads="1"/>
            </p:cNvSpPr>
            <p:nvPr/>
          </p:nvSpPr>
          <p:spPr bwMode="auto">
            <a:xfrm>
              <a:off x="4439" y="1827"/>
              <a:ext cx="7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轻量级进程</a:t>
              </a:r>
              <a:r>
                <a:rPr kumimoji="0" lang="en-US" altLang="zh-CN" sz="1800" b="1">
                  <a:solidFill>
                    <a:srgbClr val="FF0000"/>
                  </a:solidFill>
                  <a:latin typeface="Times New Roman" pitchFamily="18" charset="0"/>
                  <a:ea typeface="宋体" pitchFamily="2" charset="-122"/>
                </a:rPr>
                <a:t>m</a:t>
              </a:r>
            </a:p>
          </p:txBody>
        </p:sp>
        <p:sp>
          <p:nvSpPr>
            <p:cNvPr id="18487" name="Text Box 136"/>
            <p:cNvSpPr txBox="1">
              <a:spLocks noChangeArrowheads="1"/>
            </p:cNvSpPr>
            <p:nvPr/>
          </p:nvSpPr>
          <p:spPr bwMode="auto">
            <a:xfrm>
              <a:off x="1210" y="1875"/>
              <a:ext cx="69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1800" b="1">
                  <a:solidFill>
                    <a:srgbClr val="FF0000"/>
                  </a:solidFill>
                  <a:latin typeface="Times New Roman" pitchFamily="18" charset="0"/>
                  <a:ea typeface="宋体" pitchFamily="2" charset="-122"/>
                </a:rPr>
                <a:t>轻量级进程</a:t>
              </a:r>
              <a:r>
                <a:rPr kumimoji="0" lang="en-US" altLang="zh-CN" sz="1800" b="1">
                  <a:solidFill>
                    <a:srgbClr val="FF0000"/>
                  </a:solidFill>
                  <a:latin typeface="Times New Roman" pitchFamily="18" charset="0"/>
                  <a:ea typeface="宋体" pitchFamily="2" charset="-122"/>
                </a:rPr>
                <a:t>1</a:t>
              </a:r>
            </a:p>
          </p:txBody>
        </p:sp>
        <p:sp>
          <p:nvSpPr>
            <p:cNvPr id="18488" name="AutoShape 139"/>
            <p:cNvSpPr>
              <a:spLocks noChangeArrowheads="1"/>
            </p:cNvSpPr>
            <p:nvPr/>
          </p:nvSpPr>
          <p:spPr bwMode="auto">
            <a:xfrm>
              <a:off x="4194" y="3222"/>
              <a:ext cx="1305" cy="486"/>
            </a:xfrm>
            <a:prstGeom prst="wedgeRectCallout">
              <a:avLst>
                <a:gd name="adj1" fmla="val -83718"/>
                <a:gd name="adj2" fmla="val -198560"/>
              </a:avLst>
            </a:prstGeom>
            <a:solidFill>
              <a:srgbClr val="FF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eaLnBrk="1" hangingPunct="1">
                <a:spcBef>
                  <a:spcPct val="50000"/>
                </a:spcBef>
                <a:buClrTx/>
                <a:buSzTx/>
                <a:buFontTx/>
                <a:buNone/>
              </a:pPr>
              <a:r>
                <a:rPr kumimoji="0" lang="zh-CN" altLang="en-US" sz="2000" b="1">
                  <a:latin typeface="Verdana" pitchFamily="34" charset="0"/>
                  <a:ea typeface="宋体" pitchFamily="2" charset="-122"/>
                </a:rPr>
                <a:t>完成某些内核任务的内核级线程</a:t>
              </a:r>
              <a:endParaRPr kumimoji="0" lang="zh-CN" altLang="en-US" sz="2000">
                <a:latin typeface="Verdana" pitchFamily="34" charset="0"/>
                <a:ea typeface="宋体" pitchFamily="2" charset="-122"/>
              </a:endParaRPr>
            </a:p>
          </p:txBody>
        </p:sp>
      </p:gr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2192582" y="277813"/>
            <a:ext cx="8505777" cy="576262"/>
          </a:xfrm>
        </p:spPr>
        <p:txBody>
          <a:bodyPr/>
          <a:lstStyle/>
          <a:p>
            <a:pPr eaLnBrk="1" hangingPunct="1"/>
            <a:r>
              <a:rPr lang="en-US" altLang="zh-CN" dirty="0" smtClean="0">
                <a:latin typeface="黑体" pitchFamily="2" charset="-122"/>
                <a:ea typeface="黑体" pitchFamily="2" charset="-122"/>
              </a:rPr>
              <a:t>4.1 </a:t>
            </a:r>
            <a:r>
              <a:rPr lang="zh-CN" altLang="en-US" dirty="0" smtClean="0">
                <a:latin typeface="黑体" pitchFamily="2" charset="-122"/>
                <a:ea typeface="黑体" pitchFamily="2" charset="-122"/>
              </a:rPr>
              <a:t>线程的引入</a:t>
            </a:r>
          </a:p>
        </p:txBody>
      </p:sp>
      <p:sp>
        <p:nvSpPr>
          <p:cNvPr id="122892" name="Rectangle 12"/>
          <p:cNvSpPr>
            <a:spLocks noChangeArrowheads="1"/>
          </p:cNvSpPr>
          <p:nvPr/>
        </p:nvSpPr>
        <p:spPr bwMode="auto">
          <a:xfrm>
            <a:off x="1335444" y="1771650"/>
            <a:ext cx="10275078" cy="3887788"/>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628650" indent="-449263">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230313"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46288"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03488"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60688"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17888"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75088"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buClrTx/>
              <a:buFont typeface="Monotype Sorts" charset="2"/>
              <a:buNone/>
            </a:pPr>
            <a:r>
              <a:rPr lang="zh-CN" altLang="en-US" sz="3000" b="1" dirty="0">
                <a:solidFill>
                  <a:srgbClr val="FF0000"/>
                </a:solidFill>
                <a:latin typeface="黑体" pitchFamily="2" charset="-122"/>
                <a:ea typeface="黑体" pitchFamily="2" charset="-122"/>
              </a:rPr>
              <a:t>回顾并讨论进程的相关问题：</a:t>
            </a:r>
          </a:p>
          <a:p>
            <a:pPr>
              <a:buClrTx/>
              <a:buFont typeface="Monotype Sorts" charset="2"/>
              <a:buNone/>
            </a:pPr>
            <a:r>
              <a:rPr lang="zh-CN" altLang="en-US" sz="2400" b="1" dirty="0">
                <a:latin typeface="宋体" pitchFamily="2" charset="-122"/>
                <a:ea typeface="宋体" pitchFamily="2" charset="-122"/>
              </a:rPr>
              <a:t>  </a:t>
            </a:r>
            <a:r>
              <a:rPr lang="en-US" altLang="zh-CN" sz="2400" b="1" dirty="0">
                <a:latin typeface="宋体" pitchFamily="2" charset="-122"/>
                <a:ea typeface="宋体" pitchFamily="2" charset="-122"/>
              </a:rPr>
              <a:t>(1)</a:t>
            </a:r>
            <a:r>
              <a:rPr lang="zh-CN" altLang="en-US" sz="2400" b="1" dirty="0">
                <a:latin typeface="宋体" pitchFamily="2" charset="-122"/>
                <a:ea typeface="宋体" pitchFamily="2" charset="-122"/>
              </a:rPr>
              <a:t>进程生命周期中，核心任务是竞争</a:t>
            </a:r>
            <a:r>
              <a:rPr lang="en-US" altLang="zh-CN" sz="2400" b="1" dirty="0">
                <a:latin typeface="宋体" pitchFamily="2" charset="-122"/>
                <a:ea typeface="宋体" pitchFamily="2" charset="-122"/>
              </a:rPr>
              <a:t>CPU</a:t>
            </a:r>
          </a:p>
          <a:p>
            <a:pPr>
              <a:buClrTx/>
              <a:buFont typeface="Monotype Sorts" charset="2"/>
              <a:buNone/>
            </a:pPr>
            <a:r>
              <a:rPr lang="zh-CN" altLang="en-US" sz="2400" b="1" dirty="0">
                <a:latin typeface="宋体" pitchFamily="2" charset="-122"/>
                <a:ea typeface="宋体" pitchFamily="2" charset="-122"/>
              </a:rPr>
              <a:t>  </a:t>
            </a:r>
            <a:r>
              <a:rPr lang="en-US" altLang="zh-CN" sz="2400" b="1" dirty="0">
                <a:latin typeface="宋体" pitchFamily="2" charset="-122"/>
                <a:ea typeface="宋体" pitchFamily="2" charset="-122"/>
              </a:rPr>
              <a:t>(2)</a:t>
            </a:r>
            <a:r>
              <a:rPr lang="zh-CN" altLang="en-US" sz="2400" b="1" dirty="0">
                <a:latin typeface="宋体" pitchFamily="2" charset="-122"/>
                <a:ea typeface="宋体" pitchFamily="2" charset="-122"/>
              </a:rPr>
              <a:t>一个进程只有一个代码执行序列</a:t>
            </a:r>
          </a:p>
          <a:p>
            <a:pPr>
              <a:buClrTx/>
              <a:buFont typeface="Monotype Sorts" charset="2"/>
              <a:buNone/>
            </a:pPr>
            <a:r>
              <a:rPr lang="zh-CN" altLang="en-US" sz="2400" b="1" dirty="0">
                <a:latin typeface="宋体" pitchFamily="2" charset="-122"/>
                <a:ea typeface="宋体" pitchFamily="2" charset="-122"/>
              </a:rPr>
              <a:t>  </a:t>
            </a:r>
            <a:r>
              <a:rPr lang="en-US" altLang="zh-CN" sz="2400" b="1" dirty="0">
                <a:latin typeface="宋体" pitchFamily="2" charset="-122"/>
                <a:ea typeface="宋体" pitchFamily="2" charset="-122"/>
              </a:rPr>
              <a:t>(3)</a:t>
            </a:r>
            <a:r>
              <a:rPr lang="zh-CN" altLang="en-US" sz="2400" b="1" dirty="0">
                <a:latin typeface="宋体" pitchFamily="2" charset="-122"/>
                <a:ea typeface="宋体" pitchFamily="2" charset="-122"/>
              </a:rPr>
              <a:t>若进程遇到了</a:t>
            </a:r>
            <a:r>
              <a:rPr lang="en-US" altLang="zh-CN" sz="2400" b="1" dirty="0">
                <a:latin typeface="宋体" pitchFamily="2" charset="-122"/>
                <a:ea typeface="宋体" pitchFamily="2" charset="-122"/>
              </a:rPr>
              <a:t>I/O</a:t>
            </a:r>
            <a:r>
              <a:rPr lang="zh-CN" altLang="en-US" sz="2400" b="1" dirty="0">
                <a:latin typeface="宋体" pitchFamily="2" charset="-122"/>
                <a:ea typeface="宋体" pitchFamily="2" charset="-122"/>
              </a:rPr>
              <a:t>等待，不得不放弃</a:t>
            </a:r>
            <a:r>
              <a:rPr lang="en-US" altLang="zh-CN" sz="2400" b="1" dirty="0">
                <a:latin typeface="宋体" pitchFamily="2" charset="-122"/>
                <a:ea typeface="宋体" pitchFamily="2" charset="-122"/>
              </a:rPr>
              <a:t>CPU</a:t>
            </a:r>
            <a:endParaRPr lang="zh-CN" altLang="en-US" sz="2400" b="1" dirty="0">
              <a:latin typeface="宋体" pitchFamily="2" charset="-122"/>
              <a:ea typeface="宋体" pitchFamily="2" charset="-122"/>
            </a:endParaRPr>
          </a:p>
          <a:p>
            <a:pPr>
              <a:buClrTx/>
              <a:buFont typeface="Monotype Sorts" charset="2"/>
              <a:buNone/>
            </a:pPr>
            <a:r>
              <a:rPr lang="zh-CN" altLang="en-US" sz="2400" b="1" dirty="0">
                <a:latin typeface="宋体" pitchFamily="2" charset="-122"/>
                <a:ea typeface="宋体" pitchFamily="2" charset="-122"/>
              </a:rPr>
              <a:t>  </a:t>
            </a:r>
            <a:r>
              <a:rPr lang="en-US" altLang="zh-CN" sz="2400" b="1" dirty="0">
                <a:latin typeface="宋体" pitchFamily="2" charset="-122"/>
                <a:ea typeface="宋体" pitchFamily="2" charset="-122"/>
              </a:rPr>
              <a:t>(4)</a:t>
            </a:r>
            <a:r>
              <a:rPr lang="zh-CN" altLang="en-US" sz="2400" b="1" dirty="0">
                <a:latin typeface="宋体" pitchFamily="2" charset="-122"/>
                <a:ea typeface="宋体" pitchFamily="2" charset="-122"/>
              </a:rPr>
              <a:t>代码序列中是否有可以</a:t>
            </a:r>
            <a:r>
              <a:rPr lang="zh-CN" altLang="en-US" sz="2400" b="1" dirty="0">
                <a:solidFill>
                  <a:srgbClr val="FF0000"/>
                </a:solidFill>
                <a:latin typeface="宋体" pitchFamily="2" charset="-122"/>
                <a:ea typeface="宋体" pitchFamily="2" charset="-122"/>
              </a:rPr>
              <a:t>并行</a:t>
            </a:r>
            <a:r>
              <a:rPr lang="zh-CN" altLang="en-US" sz="2400" b="1" dirty="0">
                <a:latin typeface="宋体" pitchFamily="2" charset="-122"/>
                <a:ea typeface="宋体" pitchFamily="2" charset="-122"/>
              </a:rPr>
              <a:t>处理的程序段？</a:t>
            </a:r>
          </a:p>
          <a:p>
            <a:pPr>
              <a:buClrTx/>
              <a:buFont typeface="Monotype Sorts" charset="2"/>
              <a:buNone/>
            </a:pPr>
            <a:endParaRPr lang="en-US" altLang="zh-CN" sz="2400" b="1" dirty="0">
              <a:latin typeface="宋体" pitchFamily="2" charset="-122"/>
              <a:ea typeface="宋体" pitchFamily="2" charset="-122"/>
            </a:endParaRPr>
          </a:p>
          <a:p>
            <a:pPr>
              <a:buClrTx/>
              <a:buFont typeface="Monotype Sorts" charset="2"/>
              <a:buNone/>
            </a:pPr>
            <a:endParaRPr lang="en-US" altLang="zh-CN" sz="2400" b="1" dirty="0">
              <a:solidFill>
                <a:srgbClr val="000099"/>
              </a:solidFill>
              <a:latin typeface="宋体" pitchFamily="2" charset="-122"/>
              <a:ea typeface="宋体" pitchFamily="2" charset="-122"/>
            </a:endParaRPr>
          </a:p>
        </p:txBody>
      </p:sp>
      <p:sp>
        <p:nvSpPr>
          <p:cNvPr id="122894" name="Rectangle 14">
            <a:hlinkClick r:id="rId4" action="ppaction://hlinkfile"/>
          </p:cNvPr>
          <p:cNvSpPr>
            <a:spLocks noChangeArrowheads="1"/>
          </p:cNvSpPr>
          <p:nvPr/>
        </p:nvSpPr>
        <p:spPr bwMode="auto">
          <a:xfrm>
            <a:off x="4933309" y="4906963"/>
            <a:ext cx="6571394" cy="576262"/>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2400" b="1">
                <a:solidFill>
                  <a:srgbClr val="FF0000"/>
                </a:solidFill>
                <a:latin typeface="Arial" charset="0"/>
                <a:ea typeface="黑体" pitchFamily="2" charset="-122"/>
              </a:rPr>
              <a:t>代码例</a:t>
            </a:r>
            <a:r>
              <a:rPr kumimoji="0" lang="en-US" altLang="zh-CN" sz="2400" b="1">
                <a:solidFill>
                  <a:srgbClr val="FF0000"/>
                </a:solidFill>
                <a:latin typeface="Arial" charset="0"/>
                <a:ea typeface="黑体" pitchFamily="2" charset="-122"/>
              </a:rPr>
              <a:t>:</a:t>
            </a:r>
            <a:r>
              <a:rPr kumimoji="0" lang="zh-CN" altLang="en-US" sz="2400" b="1">
                <a:solidFill>
                  <a:srgbClr val="006699"/>
                </a:solidFill>
                <a:latin typeface="Arial" charset="0"/>
                <a:ea typeface="黑体" pitchFamily="2" charset="-122"/>
              </a:rPr>
              <a:t>完全可以并行执行的代码</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9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9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8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itchFamily="2" charset="-122"/>
                <a:ea typeface="黑体" pitchFamily="2" charset="-122"/>
              </a:rPr>
              <a:t>4.2 </a:t>
            </a:r>
            <a:r>
              <a:rPr kumimoji="0" lang="zh-CN" altLang="en-US" sz="3200" b="1" dirty="0">
                <a:solidFill>
                  <a:srgbClr val="006699"/>
                </a:solidFill>
                <a:latin typeface="黑体" pitchFamily="2" charset="-122"/>
                <a:ea typeface="黑体" pitchFamily="2" charset="-122"/>
              </a:rPr>
              <a:t>多线程模型</a:t>
            </a:r>
          </a:p>
        </p:txBody>
      </p:sp>
      <p:sp>
        <p:nvSpPr>
          <p:cNvPr id="19459" name="Rectangle 4"/>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en-US" altLang="zh-CN" sz="2000" b="1" u="sng">
                <a:solidFill>
                  <a:srgbClr val="006699"/>
                </a:solidFill>
                <a:latin typeface="宋体" pitchFamily="2" charset="-122"/>
                <a:ea typeface="宋体" pitchFamily="2" charset="-122"/>
              </a:rPr>
              <a:t>4.2.3 </a:t>
            </a:r>
            <a:r>
              <a:rPr kumimoji="0" lang="zh-CN" altLang="en-US" sz="2000" b="1" u="sng">
                <a:solidFill>
                  <a:srgbClr val="006699"/>
                </a:solidFill>
                <a:latin typeface="宋体" pitchFamily="2" charset="-122"/>
                <a:ea typeface="宋体" pitchFamily="2" charset="-122"/>
              </a:rPr>
              <a:t>多对多模型</a:t>
            </a:r>
            <a:br>
              <a:rPr kumimoji="0" lang="zh-CN" altLang="en-US" sz="2000" b="1" u="sng">
                <a:solidFill>
                  <a:srgbClr val="006699"/>
                </a:solidFill>
                <a:latin typeface="宋体" pitchFamily="2" charset="-122"/>
                <a:ea typeface="宋体" pitchFamily="2" charset="-122"/>
              </a:rPr>
            </a:br>
            <a:r>
              <a:rPr kumimoji="0" lang="zh-CN" altLang="en-US" sz="2000" b="1">
                <a:latin typeface="宋体" pitchFamily="2" charset="-122"/>
                <a:ea typeface="宋体" pitchFamily="2" charset="-122"/>
              </a:rPr>
              <a:t>混合线程模型</a:t>
            </a:r>
          </a:p>
        </p:txBody>
      </p:sp>
      <p:grpSp>
        <p:nvGrpSpPr>
          <p:cNvPr id="19460" name="Group 130"/>
          <p:cNvGrpSpPr>
            <a:grpSpLocks/>
          </p:cNvGrpSpPr>
          <p:nvPr/>
        </p:nvGrpSpPr>
        <p:grpSpPr bwMode="auto">
          <a:xfrm>
            <a:off x="1875123" y="1824039"/>
            <a:ext cx="8939636" cy="4067175"/>
            <a:chOff x="913" y="1194"/>
            <a:chExt cx="4224" cy="2562"/>
          </a:xfrm>
        </p:grpSpPr>
        <p:sp>
          <p:nvSpPr>
            <p:cNvPr id="19462" name="Rectangle 127" descr="浅色横线"/>
            <p:cNvSpPr>
              <a:spLocks noChangeArrowheads="1"/>
            </p:cNvSpPr>
            <p:nvPr/>
          </p:nvSpPr>
          <p:spPr bwMode="auto">
            <a:xfrm>
              <a:off x="3728" y="2632"/>
              <a:ext cx="215" cy="329"/>
            </a:xfrm>
            <a:prstGeom prst="rect">
              <a:avLst/>
            </a:prstGeom>
            <a:pattFill prst="ltHorz">
              <a:fgClr>
                <a:schemeClr val="tx1"/>
              </a:fgClr>
              <a:bgClr>
                <a:srgbClr val="FFFFFF"/>
              </a:bgClr>
            </a:pattFill>
            <a:ln w="15875">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9463" name="Rectangle 125" descr="浅色横线"/>
            <p:cNvSpPr>
              <a:spLocks noChangeArrowheads="1"/>
            </p:cNvSpPr>
            <p:nvPr/>
          </p:nvSpPr>
          <p:spPr bwMode="auto">
            <a:xfrm>
              <a:off x="3081" y="2705"/>
              <a:ext cx="431" cy="166"/>
            </a:xfrm>
            <a:prstGeom prst="rect">
              <a:avLst/>
            </a:prstGeom>
            <a:blipFill dpi="0" rotWithShape="0">
              <a:blip r:embed="rId2"/>
              <a:srcRect/>
              <a:tile tx="0" ty="0" sx="100000" sy="100000" flip="none" algn="tl"/>
            </a:blipFill>
            <a:ln w="19050">
              <a:solidFill>
                <a:srgbClr val="00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9464" name="Oval 81"/>
            <p:cNvSpPr>
              <a:spLocks noChangeAspect="1" noChangeArrowheads="1"/>
            </p:cNvSpPr>
            <p:nvPr/>
          </p:nvSpPr>
          <p:spPr bwMode="auto">
            <a:xfrm>
              <a:off x="3169" y="1301"/>
              <a:ext cx="964" cy="1128"/>
            </a:xfrm>
            <a:prstGeom prst="ellipse">
              <a:avLst/>
            </a:prstGeom>
            <a:solidFill>
              <a:srgbClr val="FFFFFF"/>
            </a:solidFill>
            <a:ln w="19050">
              <a:solidFill>
                <a:srgbClr val="00000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9465" name="Oval 82"/>
            <p:cNvSpPr>
              <a:spLocks noChangeAspect="1" noChangeArrowheads="1"/>
            </p:cNvSpPr>
            <p:nvPr/>
          </p:nvSpPr>
          <p:spPr bwMode="auto">
            <a:xfrm>
              <a:off x="2023" y="1331"/>
              <a:ext cx="964" cy="1128"/>
            </a:xfrm>
            <a:prstGeom prst="ellipse">
              <a:avLst/>
            </a:prstGeom>
            <a:solidFill>
              <a:srgbClr val="FFFFFF"/>
            </a:solidFill>
            <a:ln w="19050">
              <a:solidFill>
                <a:srgbClr val="00000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9466" name="Line 84"/>
            <p:cNvSpPr>
              <a:spLocks noChangeShapeType="1"/>
            </p:cNvSpPr>
            <p:nvPr/>
          </p:nvSpPr>
          <p:spPr bwMode="auto">
            <a:xfrm>
              <a:off x="1362" y="1366"/>
              <a:ext cx="745" cy="12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7" name="Rectangle 85"/>
            <p:cNvSpPr>
              <a:spLocks noChangeArrowheads="1"/>
            </p:cNvSpPr>
            <p:nvPr/>
          </p:nvSpPr>
          <p:spPr bwMode="auto">
            <a:xfrm>
              <a:off x="913" y="1225"/>
              <a:ext cx="64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进程</a:t>
              </a:r>
              <a:endParaRPr kumimoji="0" lang="zh-CN" altLang="en-US" sz="2000">
                <a:latin typeface="Verdana" pitchFamily="34" charset="0"/>
                <a:ea typeface="宋体" pitchFamily="2" charset="-122"/>
              </a:endParaRPr>
            </a:p>
          </p:txBody>
        </p:sp>
        <p:sp>
          <p:nvSpPr>
            <p:cNvPr id="19468" name="Line 87"/>
            <p:cNvSpPr>
              <a:spLocks noChangeShapeType="1"/>
            </p:cNvSpPr>
            <p:nvPr/>
          </p:nvSpPr>
          <p:spPr bwMode="auto">
            <a:xfrm flipV="1">
              <a:off x="3288" y="2897"/>
              <a:ext cx="1" cy="48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9" name="Rectangle 88"/>
            <p:cNvSpPr>
              <a:spLocks noChangeArrowheads="1"/>
            </p:cNvSpPr>
            <p:nvPr/>
          </p:nvSpPr>
          <p:spPr bwMode="auto">
            <a:xfrm>
              <a:off x="2967" y="3390"/>
              <a:ext cx="64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进程表</a:t>
              </a:r>
              <a:endParaRPr kumimoji="0" lang="zh-CN" altLang="en-US" sz="2000">
                <a:latin typeface="Verdana" pitchFamily="34" charset="0"/>
                <a:ea typeface="宋体" pitchFamily="2" charset="-122"/>
              </a:endParaRPr>
            </a:p>
          </p:txBody>
        </p:sp>
        <p:sp>
          <p:nvSpPr>
            <p:cNvPr id="19470" name="Line 90"/>
            <p:cNvSpPr>
              <a:spLocks noChangeShapeType="1"/>
            </p:cNvSpPr>
            <p:nvPr/>
          </p:nvSpPr>
          <p:spPr bwMode="auto">
            <a:xfrm flipV="1">
              <a:off x="1673" y="2000"/>
              <a:ext cx="647" cy="2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71" name="Rectangle 91"/>
            <p:cNvSpPr>
              <a:spLocks noChangeArrowheads="1"/>
            </p:cNvSpPr>
            <p:nvPr/>
          </p:nvSpPr>
          <p:spPr bwMode="auto">
            <a:xfrm>
              <a:off x="919" y="2109"/>
              <a:ext cx="80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000000"/>
                  </a:solidFill>
                  <a:latin typeface="Times New Roman" pitchFamily="18" charset="0"/>
                  <a:ea typeface="宋体" pitchFamily="2" charset="-122"/>
                </a:rPr>
                <a:t>用户线程</a:t>
              </a:r>
              <a:endParaRPr kumimoji="0" lang="zh-CN" altLang="en-US" sz="2000">
                <a:latin typeface="Verdana" pitchFamily="34" charset="0"/>
                <a:ea typeface="宋体" pitchFamily="2" charset="-122"/>
              </a:endParaRPr>
            </a:p>
          </p:txBody>
        </p:sp>
        <p:sp>
          <p:nvSpPr>
            <p:cNvPr id="19472" name="AutoShape 93"/>
            <p:cNvSpPr>
              <a:spLocks/>
            </p:cNvSpPr>
            <p:nvPr/>
          </p:nvSpPr>
          <p:spPr bwMode="auto">
            <a:xfrm>
              <a:off x="4260" y="2549"/>
              <a:ext cx="108" cy="537"/>
            </a:xfrm>
            <a:prstGeom prst="rightBrace">
              <a:avLst>
                <a:gd name="adj1" fmla="val 41435"/>
                <a:gd name="adj2" fmla="val 50000"/>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9473" name="Rectangle 94"/>
            <p:cNvSpPr>
              <a:spLocks noChangeArrowheads="1"/>
            </p:cNvSpPr>
            <p:nvPr/>
          </p:nvSpPr>
          <p:spPr bwMode="auto">
            <a:xfrm>
              <a:off x="4344" y="2642"/>
              <a:ext cx="7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000000"/>
                  </a:solidFill>
                  <a:latin typeface="Times New Roman" pitchFamily="18" charset="0"/>
                  <a:ea typeface="宋体" pitchFamily="2" charset="-122"/>
                </a:rPr>
                <a:t>内核空间</a:t>
              </a:r>
              <a:endParaRPr kumimoji="0" lang="zh-CN" altLang="en-US" sz="2000">
                <a:latin typeface="Verdana" pitchFamily="34" charset="0"/>
                <a:ea typeface="宋体" pitchFamily="2" charset="-122"/>
              </a:endParaRPr>
            </a:p>
          </p:txBody>
        </p:sp>
        <p:sp>
          <p:nvSpPr>
            <p:cNvPr id="19474" name="AutoShape 96"/>
            <p:cNvSpPr>
              <a:spLocks/>
            </p:cNvSpPr>
            <p:nvPr/>
          </p:nvSpPr>
          <p:spPr bwMode="auto">
            <a:xfrm>
              <a:off x="4268" y="1208"/>
              <a:ext cx="107" cy="1251"/>
            </a:xfrm>
            <a:prstGeom prst="rightBrace">
              <a:avLst>
                <a:gd name="adj1" fmla="val 97430"/>
                <a:gd name="adj2" fmla="val 50000"/>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9475" name="Rectangle 97"/>
            <p:cNvSpPr>
              <a:spLocks noChangeArrowheads="1"/>
            </p:cNvSpPr>
            <p:nvPr/>
          </p:nvSpPr>
          <p:spPr bwMode="auto">
            <a:xfrm>
              <a:off x="4363" y="1674"/>
              <a:ext cx="7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000000"/>
                  </a:solidFill>
                  <a:latin typeface="Times New Roman" pitchFamily="18" charset="0"/>
                  <a:ea typeface="宋体" pitchFamily="2" charset="-122"/>
                </a:rPr>
                <a:t>用户空间</a:t>
              </a:r>
              <a:endParaRPr kumimoji="0" lang="zh-CN" altLang="en-US" sz="2000">
                <a:latin typeface="Verdana" pitchFamily="34" charset="0"/>
                <a:ea typeface="宋体" pitchFamily="2" charset="-122"/>
              </a:endParaRPr>
            </a:p>
          </p:txBody>
        </p:sp>
        <p:sp>
          <p:nvSpPr>
            <p:cNvPr id="19476" name="Rectangle 99"/>
            <p:cNvSpPr>
              <a:spLocks noChangeArrowheads="1"/>
            </p:cNvSpPr>
            <p:nvPr/>
          </p:nvSpPr>
          <p:spPr bwMode="auto">
            <a:xfrm>
              <a:off x="2483" y="2765"/>
              <a:ext cx="64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800080"/>
                  </a:solidFill>
                  <a:latin typeface="Times New Roman" pitchFamily="18" charset="0"/>
                  <a:ea typeface="宋体" pitchFamily="2" charset="-122"/>
                </a:rPr>
                <a:t>内 核</a:t>
              </a:r>
              <a:endParaRPr kumimoji="0" lang="zh-CN" altLang="en-US" sz="2000">
                <a:latin typeface="Verdana" pitchFamily="34" charset="0"/>
                <a:ea typeface="宋体" pitchFamily="2" charset="-122"/>
              </a:endParaRPr>
            </a:p>
          </p:txBody>
        </p:sp>
        <p:sp>
          <p:nvSpPr>
            <p:cNvPr id="19477" name="Rectangle 100"/>
            <p:cNvSpPr>
              <a:spLocks noChangeArrowheads="1"/>
            </p:cNvSpPr>
            <p:nvPr/>
          </p:nvSpPr>
          <p:spPr bwMode="auto">
            <a:xfrm>
              <a:off x="1916" y="1194"/>
              <a:ext cx="2287" cy="190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19478" name="Line 102"/>
            <p:cNvSpPr>
              <a:spLocks noChangeShapeType="1"/>
            </p:cNvSpPr>
            <p:nvPr/>
          </p:nvSpPr>
          <p:spPr bwMode="auto">
            <a:xfrm flipV="1">
              <a:off x="1673" y="2658"/>
              <a:ext cx="647" cy="2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79" name="Rectangle 103"/>
            <p:cNvSpPr>
              <a:spLocks noChangeArrowheads="1"/>
            </p:cNvSpPr>
            <p:nvPr/>
          </p:nvSpPr>
          <p:spPr bwMode="auto">
            <a:xfrm>
              <a:off x="919" y="2769"/>
              <a:ext cx="81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000" b="1">
                  <a:solidFill>
                    <a:srgbClr val="000000"/>
                  </a:solidFill>
                  <a:latin typeface="Times New Roman" pitchFamily="18" charset="0"/>
                  <a:ea typeface="宋体" pitchFamily="2" charset="-122"/>
                </a:rPr>
                <a:t>内核线程</a:t>
              </a:r>
              <a:endParaRPr kumimoji="0" lang="zh-CN" altLang="en-US" sz="2000">
                <a:latin typeface="Verdana" pitchFamily="34" charset="0"/>
                <a:ea typeface="宋体" pitchFamily="2" charset="-122"/>
              </a:endParaRPr>
            </a:p>
          </p:txBody>
        </p:sp>
        <p:sp>
          <p:nvSpPr>
            <p:cNvPr id="19480" name="Rectangle 105"/>
            <p:cNvSpPr>
              <a:spLocks noChangeArrowheads="1"/>
            </p:cNvSpPr>
            <p:nvPr/>
          </p:nvSpPr>
          <p:spPr bwMode="auto">
            <a:xfrm>
              <a:off x="3523" y="3408"/>
              <a:ext cx="64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2000" b="1">
                  <a:solidFill>
                    <a:srgbClr val="000000"/>
                  </a:solidFill>
                  <a:latin typeface="Times New Roman" pitchFamily="18" charset="0"/>
                  <a:ea typeface="宋体" pitchFamily="2" charset="-122"/>
                </a:rPr>
                <a:t>线程表</a:t>
              </a:r>
              <a:endParaRPr kumimoji="0" lang="zh-CN" altLang="en-US" sz="2000">
                <a:latin typeface="Verdana" pitchFamily="34" charset="0"/>
                <a:ea typeface="宋体" pitchFamily="2" charset="-122"/>
              </a:endParaRPr>
            </a:p>
          </p:txBody>
        </p:sp>
        <p:sp>
          <p:nvSpPr>
            <p:cNvPr id="19481" name="Line 106"/>
            <p:cNvSpPr>
              <a:spLocks noChangeShapeType="1"/>
            </p:cNvSpPr>
            <p:nvPr/>
          </p:nvSpPr>
          <p:spPr bwMode="auto">
            <a:xfrm flipH="1" flipV="1">
              <a:off x="3828" y="2987"/>
              <a:ext cx="0" cy="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82" name="Line 110"/>
            <p:cNvSpPr>
              <a:spLocks noChangeShapeType="1"/>
            </p:cNvSpPr>
            <p:nvPr/>
          </p:nvSpPr>
          <p:spPr bwMode="auto">
            <a:xfrm>
              <a:off x="1922" y="2519"/>
              <a:ext cx="2280" cy="0"/>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83" name="Freeform 111"/>
            <p:cNvSpPr>
              <a:spLocks/>
            </p:cNvSpPr>
            <p:nvPr/>
          </p:nvSpPr>
          <p:spPr bwMode="auto">
            <a:xfrm rot="-1620000">
              <a:off x="3394" y="1657"/>
              <a:ext cx="40" cy="438"/>
            </a:xfrm>
            <a:custGeom>
              <a:avLst/>
              <a:gdLst>
                <a:gd name="T0" fmla="*/ 9 w 180"/>
                <a:gd name="T1" fmla="*/ 0 h 1560"/>
                <a:gd name="T2" fmla="*/ 0 w 180"/>
                <a:gd name="T3" fmla="*/ 25 h 1560"/>
                <a:gd name="T4" fmla="*/ 9 w 180"/>
                <a:gd name="T5" fmla="*/ 49 h 1560"/>
                <a:gd name="T6" fmla="*/ 0 w 180"/>
                <a:gd name="T7" fmla="*/ 74 h 1560"/>
                <a:gd name="T8" fmla="*/ 9 w 180"/>
                <a:gd name="T9" fmla="*/ 98 h 1560"/>
                <a:gd name="T10" fmla="*/ 0 w 180"/>
                <a:gd name="T11" fmla="*/ 123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4" name="Freeform 112"/>
            <p:cNvSpPr>
              <a:spLocks/>
            </p:cNvSpPr>
            <p:nvPr/>
          </p:nvSpPr>
          <p:spPr bwMode="auto">
            <a:xfrm rot="1440000">
              <a:off x="3576" y="1665"/>
              <a:ext cx="41"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5" name="Freeform 113"/>
            <p:cNvSpPr>
              <a:spLocks/>
            </p:cNvSpPr>
            <p:nvPr/>
          </p:nvSpPr>
          <p:spPr bwMode="auto">
            <a:xfrm rot="-960000">
              <a:off x="3772" y="1651"/>
              <a:ext cx="41"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6" name="Freeform 114"/>
            <p:cNvSpPr>
              <a:spLocks/>
            </p:cNvSpPr>
            <p:nvPr/>
          </p:nvSpPr>
          <p:spPr bwMode="auto">
            <a:xfrm rot="1080000">
              <a:off x="3894" y="1651"/>
              <a:ext cx="40"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7" name="Freeform 115"/>
            <p:cNvSpPr>
              <a:spLocks/>
            </p:cNvSpPr>
            <p:nvPr/>
          </p:nvSpPr>
          <p:spPr bwMode="auto">
            <a:xfrm rot="-1680000">
              <a:off x="2303" y="1665"/>
              <a:ext cx="40"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8" name="Freeform 116"/>
            <p:cNvSpPr>
              <a:spLocks/>
            </p:cNvSpPr>
            <p:nvPr/>
          </p:nvSpPr>
          <p:spPr bwMode="auto">
            <a:xfrm rot="960000">
              <a:off x="2453" y="1664"/>
              <a:ext cx="40" cy="438"/>
            </a:xfrm>
            <a:custGeom>
              <a:avLst/>
              <a:gdLst>
                <a:gd name="T0" fmla="*/ 9 w 180"/>
                <a:gd name="T1" fmla="*/ 0 h 1560"/>
                <a:gd name="T2" fmla="*/ 0 w 180"/>
                <a:gd name="T3" fmla="*/ 25 h 1560"/>
                <a:gd name="T4" fmla="*/ 9 w 180"/>
                <a:gd name="T5" fmla="*/ 49 h 1560"/>
                <a:gd name="T6" fmla="*/ 0 w 180"/>
                <a:gd name="T7" fmla="*/ 74 h 1560"/>
                <a:gd name="T8" fmla="*/ 9 w 180"/>
                <a:gd name="T9" fmla="*/ 98 h 1560"/>
                <a:gd name="T10" fmla="*/ 0 w 180"/>
                <a:gd name="T11" fmla="*/ 123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9" name="Freeform 117"/>
            <p:cNvSpPr>
              <a:spLocks/>
            </p:cNvSpPr>
            <p:nvPr/>
          </p:nvSpPr>
          <p:spPr bwMode="auto">
            <a:xfrm>
              <a:off x="2679" y="1651"/>
              <a:ext cx="40"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0" name="Freeform 119"/>
            <p:cNvSpPr>
              <a:spLocks/>
            </p:cNvSpPr>
            <p:nvPr/>
          </p:nvSpPr>
          <p:spPr bwMode="auto">
            <a:xfrm>
              <a:off x="2317" y="2097"/>
              <a:ext cx="80" cy="658"/>
            </a:xfrm>
            <a:custGeom>
              <a:avLst/>
              <a:gdLst>
                <a:gd name="T0" fmla="*/ 36 w 180"/>
                <a:gd name="T1" fmla="*/ 0 h 1560"/>
                <a:gd name="T2" fmla="*/ 0 w 180"/>
                <a:gd name="T3" fmla="*/ 56 h 1560"/>
                <a:gd name="T4" fmla="*/ 36 w 180"/>
                <a:gd name="T5" fmla="*/ 111 h 1560"/>
                <a:gd name="T6" fmla="*/ 0 w 180"/>
                <a:gd name="T7" fmla="*/ 167 h 1560"/>
                <a:gd name="T8" fmla="*/ 36 w 180"/>
                <a:gd name="T9" fmla="*/ 222 h 1560"/>
                <a:gd name="T10" fmla="*/ 0 w 180"/>
                <a:gd name="T11" fmla="*/ 278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1" name="Freeform 120"/>
            <p:cNvSpPr>
              <a:spLocks/>
            </p:cNvSpPr>
            <p:nvPr/>
          </p:nvSpPr>
          <p:spPr bwMode="auto">
            <a:xfrm>
              <a:off x="2601" y="2097"/>
              <a:ext cx="81" cy="658"/>
            </a:xfrm>
            <a:custGeom>
              <a:avLst/>
              <a:gdLst>
                <a:gd name="T0" fmla="*/ 36 w 180"/>
                <a:gd name="T1" fmla="*/ 0 h 1560"/>
                <a:gd name="T2" fmla="*/ 0 w 180"/>
                <a:gd name="T3" fmla="*/ 56 h 1560"/>
                <a:gd name="T4" fmla="*/ 36 w 180"/>
                <a:gd name="T5" fmla="*/ 111 h 1560"/>
                <a:gd name="T6" fmla="*/ 0 w 180"/>
                <a:gd name="T7" fmla="*/ 167 h 1560"/>
                <a:gd name="T8" fmla="*/ 36 w 180"/>
                <a:gd name="T9" fmla="*/ 222 h 1560"/>
                <a:gd name="T10" fmla="*/ 0 w 180"/>
                <a:gd name="T11" fmla="*/ 278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2" name="Freeform 121"/>
            <p:cNvSpPr>
              <a:spLocks/>
            </p:cNvSpPr>
            <p:nvPr/>
          </p:nvSpPr>
          <p:spPr bwMode="auto">
            <a:xfrm>
              <a:off x="3410" y="2086"/>
              <a:ext cx="81" cy="658"/>
            </a:xfrm>
            <a:custGeom>
              <a:avLst/>
              <a:gdLst>
                <a:gd name="T0" fmla="*/ 36 w 180"/>
                <a:gd name="T1" fmla="*/ 0 h 1560"/>
                <a:gd name="T2" fmla="*/ 0 w 180"/>
                <a:gd name="T3" fmla="*/ 56 h 1560"/>
                <a:gd name="T4" fmla="*/ 36 w 180"/>
                <a:gd name="T5" fmla="*/ 111 h 1560"/>
                <a:gd name="T6" fmla="*/ 0 w 180"/>
                <a:gd name="T7" fmla="*/ 167 h 1560"/>
                <a:gd name="T8" fmla="*/ 36 w 180"/>
                <a:gd name="T9" fmla="*/ 222 h 1560"/>
                <a:gd name="T10" fmla="*/ 0 w 180"/>
                <a:gd name="T11" fmla="*/ 278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3" name="Freeform 122"/>
            <p:cNvSpPr>
              <a:spLocks/>
            </p:cNvSpPr>
            <p:nvPr/>
          </p:nvSpPr>
          <p:spPr bwMode="auto">
            <a:xfrm>
              <a:off x="3753" y="2086"/>
              <a:ext cx="81" cy="658"/>
            </a:xfrm>
            <a:custGeom>
              <a:avLst/>
              <a:gdLst>
                <a:gd name="T0" fmla="*/ 36 w 180"/>
                <a:gd name="T1" fmla="*/ 0 h 1560"/>
                <a:gd name="T2" fmla="*/ 0 w 180"/>
                <a:gd name="T3" fmla="*/ 56 h 1560"/>
                <a:gd name="T4" fmla="*/ 36 w 180"/>
                <a:gd name="T5" fmla="*/ 111 h 1560"/>
                <a:gd name="T6" fmla="*/ 0 w 180"/>
                <a:gd name="T7" fmla="*/ 167 h 1560"/>
                <a:gd name="T8" fmla="*/ 36 w 180"/>
                <a:gd name="T9" fmla="*/ 222 h 1560"/>
                <a:gd name="T10" fmla="*/ 0 w 180"/>
                <a:gd name="T11" fmla="*/ 278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4" name="Freeform 123"/>
            <p:cNvSpPr>
              <a:spLocks/>
            </p:cNvSpPr>
            <p:nvPr/>
          </p:nvSpPr>
          <p:spPr bwMode="auto">
            <a:xfrm>
              <a:off x="3493" y="1657"/>
              <a:ext cx="41" cy="438"/>
            </a:xfrm>
            <a:custGeom>
              <a:avLst/>
              <a:gdLst>
                <a:gd name="T0" fmla="*/ 9 w 180"/>
                <a:gd name="T1" fmla="*/ 0 h 1560"/>
                <a:gd name="T2" fmla="*/ 0 w 180"/>
                <a:gd name="T3" fmla="*/ 25 h 1560"/>
                <a:gd name="T4" fmla="*/ 9 w 180"/>
                <a:gd name="T5" fmla="*/ 49 h 1560"/>
                <a:gd name="T6" fmla="*/ 0 w 180"/>
                <a:gd name="T7" fmla="*/ 74 h 1560"/>
                <a:gd name="T8" fmla="*/ 9 w 180"/>
                <a:gd name="T9" fmla="*/ 98 h 1560"/>
                <a:gd name="T10" fmla="*/ 0 w 180"/>
                <a:gd name="T11" fmla="*/ 123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5" name="Line 126"/>
            <p:cNvSpPr>
              <a:spLocks noChangeShapeType="1"/>
            </p:cNvSpPr>
            <p:nvPr/>
          </p:nvSpPr>
          <p:spPr bwMode="auto">
            <a:xfrm>
              <a:off x="3074" y="2785"/>
              <a:ext cx="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461" name="Rectangle 131"/>
          <p:cNvSpPr>
            <a:spLocks noChangeArrowheads="1"/>
          </p:cNvSpPr>
          <p:nvPr/>
        </p:nvSpPr>
        <p:spPr bwMode="auto">
          <a:xfrm>
            <a:off x="4196804" y="6026150"/>
            <a:ext cx="442537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a:spcBef>
                <a:spcPct val="0"/>
              </a:spcBef>
              <a:buClrTx/>
              <a:buSzTx/>
              <a:buFontTx/>
              <a:buNone/>
            </a:pPr>
            <a:r>
              <a:rPr kumimoji="0" lang="zh-CN" altLang="en-US" sz="2000" b="1">
                <a:solidFill>
                  <a:srgbClr val="000099"/>
                </a:solidFill>
                <a:latin typeface="宋体" pitchFamily="2" charset="-122"/>
                <a:ea typeface="宋体" pitchFamily="2" charset="-122"/>
              </a:rPr>
              <a:t>混合线程实现</a:t>
            </a:r>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dirty="0" smtClean="0">
                <a:solidFill>
                  <a:srgbClr val="006699"/>
                </a:solidFill>
                <a:latin typeface="黑体" pitchFamily="2" charset="-122"/>
                <a:ea typeface="黑体" pitchFamily="2" charset="-122"/>
              </a:rPr>
              <a:t>4.3 </a:t>
            </a:r>
            <a:r>
              <a:rPr kumimoji="0" lang="zh-CN" altLang="en-US" sz="3200" b="1" dirty="0" smtClean="0">
                <a:solidFill>
                  <a:srgbClr val="006699"/>
                </a:solidFill>
                <a:latin typeface="黑体" pitchFamily="2" charset="-122"/>
                <a:ea typeface="黑体" pitchFamily="2" charset="-122"/>
              </a:rPr>
              <a:t>两种线程模型的比较</a:t>
            </a:r>
            <a:endParaRPr kumimoji="0" lang="zh-CN" altLang="en-US" sz="3200" b="1" dirty="0">
              <a:solidFill>
                <a:srgbClr val="006699"/>
              </a:solidFill>
              <a:latin typeface="黑体" pitchFamily="2" charset="-122"/>
              <a:ea typeface="黑体" pitchFamily="2" charset="-122"/>
            </a:endParaRPr>
          </a:p>
        </p:txBody>
      </p:sp>
      <p:sp>
        <p:nvSpPr>
          <p:cNvPr id="19459" name="Rectangle 4"/>
          <p:cNvSpPr>
            <a:spLocks noChangeArrowheads="1"/>
          </p:cNvSpPr>
          <p:nvPr/>
        </p:nvSpPr>
        <p:spPr bwMode="auto">
          <a:xfrm>
            <a:off x="581499" y="854075"/>
            <a:ext cx="11305702" cy="665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lang="en-US" altLang="zh-CN" sz="2400" b="1" dirty="0" smtClean="0">
                <a:latin typeface="宋体" panose="02010600030101010101" pitchFamily="2" charset="-122"/>
                <a:ea typeface="宋体" panose="02010600030101010101" pitchFamily="2" charset="-122"/>
              </a:rPr>
              <a:t>4.3.1 </a:t>
            </a:r>
            <a:r>
              <a:rPr lang="zh-CN" altLang="zh-CN" sz="2400" b="1" dirty="0" smtClean="0">
                <a:latin typeface="宋体" panose="02010600030101010101" pitchFamily="2" charset="-122"/>
                <a:ea typeface="宋体" panose="02010600030101010101" pitchFamily="2" charset="-122"/>
              </a:rPr>
              <a:t>用户</a:t>
            </a:r>
            <a:r>
              <a:rPr lang="zh-CN" altLang="zh-CN" sz="2400" b="1" dirty="0">
                <a:latin typeface="宋体" panose="02010600030101010101" pitchFamily="2" charset="-122"/>
                <a:ea typeface="宋体" panose="02010600030101010101" pitchFamily="2" charset="-122"/>
              </a:rPr>
              <a:t>级线程和内核级线程的</a:t>
            </a:r>
            <a:r>
              <a:rPr lang="zh-CN" altLang="zh-CN" sz="2400" b="1" dirty="0" smtClean="0">
                <a:latin typeface="宋体" panose="02010600030101010101" pitchFamily="2" charset="-122"/>
                <a:ea typeface="宋体" panose="02010600030101010101" pitchFamily="2" charset="-122"/>
              </a:rPr>
              <a:t>区别</a:t>
            </a:r>
            <a:endParaRPr lang="en-US" altLang="zh-CN" sz="2400" b="1" dirty="0" smtClean="0">
              <a:latin typeface="宋体" panose="02010600030101010101" pitchFamily="2" charset="-122"/>
              <a:ea typeface="宋体" panose="02010600030101010101" pitchFamily="2" charset="-122"/>
            </a:endParaRPr>
          </a:p>
        </p:txBody>
      </p:sp>
      <p:sp>
        <p:nvSpPr>
          <p:cNvPr id="3" name="矩形 2"/>
          <p:cNvSpPr/>
          <p:nvPr/>
        </p:nvSpPr>
        <p:spPr>
          <a:xfrm>
            <a:off x="581500" y="1527135"/>
            <a:ext cx="11054977" cy="461665"/>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）内核支持线程是</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OS</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内核可感知的，而用户级线程是</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OS</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内核不可感知的。</a:t>
            </a:r>
            <a:endParaRPr lang="zh-CN" altLang="en-US" sz="2400" dirty="0"/>
          </a:p>
        </p:txBody>
      </p:sp>
      <p:sp>
        <p:nvSpPr>
          <p:cNvPr id="4" name="矩形 3"/>
          <p:cNvSpPr/>
          <p:nvPr/>
        </p:nvSpPr>
        <p:spPr>
          <a:xfrm>
            <a:off x="581500" y="2090172"/>
            <a:ext cx="11054978" cy="1200329"/>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）用户级线程的创建、撤消和调度不需要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OS</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内核的支持，是在语言（如</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Java</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）这一级处理的；而内核支持线程的创建、撤消和调度都需</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OS</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内核提供支持，而且与进程的创建、撤消和调度大体是相同的。</a:t>
            </a:r>
            <a:endParaRPr lang="zh-CN" altLang="en-US" sz="2400" dirty="0"/>
          </a:p>
        </p:txBody>
      </p:sp>
      <p:sp>
        <p:nvSpPr>
          <p:cNvPr id="5" name="矩形 4"/>
          <p:cNvSpPr/>
          <p:nvPr/>
        </p:nvSpPr>
        <p:spPr>
          <a:xfrm>
            <a:off x="581499" y="3364241"/>
            <a:ext cx="11533240" cy="830997"/>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）用户级线程执行</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系统</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调用指令时将导致其所属进程被中断，而内核支持线程执行系统调用指令时，只导致该线程被中断。</a:t>
            </a:r>
            <a:endParaRPr lang="zh-CN" altLang="en-US" sz="2400" dirty="0"/>
          </a:p>
        </p:txBody>
      </p:sp>
      <p:sp>
        <p:nvSpPr>
          <p:cNvPr id="6" name="矩形 5"/>
          <p:cNvSpPr/>
          <p:nvPr/>
        </p:nvSpPr>
        <p:spPr>
          <a:xfrm>
            <a:off x="560437" y="4284413"/>
            <a:ext cx="11657538" cy="1200329"/>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）在只有用户级线程的系统内，</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调度还是以进程为单位，处于运行状态的进程中的多个线程，由用户程序控制线程的轮换运行；在有内核支持线程的系统内，</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CPU</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调度则以线程为单位，由</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OS</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的线程调度程序负责线程的调度。</a:t>
            </a:r>
            <a:endParaRPr lang="zh-CN" altLang="en-US" sz="2400" dirty="0"/>
          </a:p>
        </p:txBody>
      </p:sp>
      <p:sp>
        <p:nvSpPr>
          <p:cNvPr id="7" name="矩形 6"/>
          <p:cNvSpPr/>
          <p:nvPr/>
        </p:nvSpPr>
        <p:spPr>
          <a:xfrm>
            <a:off x="568512" y="5517668"/>
            <a:ext cx="11184195" cy="830997"/>
          </a:xfrm>
          <a:prstGeom prst="rect">
            <a:avLst/>
          </a:prstGeom>
        </p:spPr>
        <p:txBody>
          <a:bodyPr wrap="square">
            <a:spAutoFit/>
          </a:bodyPr>
          <a:lstStyle/>
          <a:p>
            <a:pPr>
              <a:spcBef>
                <a:spcPct val="30000"/>
              </a:spcBef>
              <a:defRPr/>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）用户级线程的程序实体是运行在用户态下的程序，而内核支持线程的程序实体则是可以运行在任何状态下的程序。</a:t>
            </a:r>
            <a:endParaRPr lang="zh-CN" altLang="en-US" sz="2400" b="1" dirty="0">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7495879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dirty="0" smtClean="0">
                <a:solidFill>
                  <a:srgbClr val="006699"/>
                </a:solidFill>
                <a:latin typeface="黑体" pitchFamily="2" charset="-122"/>
                <a:ea typeface="黑体" pitchFamily="2" charset="-122"/>
              </a:rPr>
              <a:t>4.3 </a:t>
            </a:r>
            <a:r>
              <a:rPr kumimoji="0" lang="zh-CN" altLang="en-US" sz="3200" b="1" dirty="0" smtClean="0">
                <a:solidFill>
                  <a:srgbClr val="006699"/>
                </a:solidFill>
                <a:latin typeface="黑体" pitchFamily="2" charset="-122"/>
                <a:ea typeface="黑体" pitchFamily="2" charset="-122"/>
              </a:rPr>
              <a:t>两种线程模型的比较</a:t>
            </a:r>
            <a:endParaRPr kumimoji="0" lang="zh-CN" altLang="en-US" sz="3200" b="1" dirty="0">
              <a:solidFill>
                <a:srgbClr val="006699"/>
              </a:solidFill>
              <a:latin typeface="黑体" pitchFamily="2" charset="-122"/>
              <a:ea typeface="黑体" pitchFamily="2" charset="-122"/>
            </a:endParaRPr>
          </a:p>
        </p:txBody>
      </p:sp>
      <p:sp>
        <p:nvSpPr>
          <p:cNvPr id="19459" name="Rectangle 4"/>
          <p:cNvSpPr>
            <a:spLocks noChangeArrowheads="1"/>
          </p:cNvSpPr>
          <p:nvPr/>
        </p:nvSpPr>
        <p:spPr bwMode="auto">
          <a:xfrm>
            <a:off x="581499" y="854075"/>
            <a:ext cx="11305702"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lang="en-US" altLang="zh-CN" sz="2400" b="1" dirty="0" smtClean="0">
                <a:latin typeface="宋体" panose="02010600030101010101" pitchFamily="2" charset="-122"/>
                <a:ea typeface="宋体" panose="02010600030101010101" pitchFamily="2" charset="-122"/>
              </a:rPr>
              <a:t>4.3.2 </a:t>
            </a:r>
            <a:r>
              <a:rPr lang="zh-CN" altLang="zh-CN" sz="2400" b="1" dirty="0" smtClean="0">
                <a:latin typeface="宋体" panose="02010600030101010101" pitchFamily="2" charset="-122"/>
                <a:ea typeface="宋体" panose="02010600030101010101" pitchFamily="2" charset="-122"/>
              </a:rPr>
              <a:t>用户</a:t>
            </a:r>
            <a:r>
              <a:rPr lang="zh-CN" altLang="zh-CN" sz="2400" b="1" dirty="0">
                <a:latin typeface="宋体" panose="02010600030101010101" pitchFamily="2" charset="-122"/>
                <a:ea typeface="宋体" panose="02010600030101010101" pitchFamily="2" charset="-122"/>
              </a:rPr>
              <a:t>级线程和内核级线程</a:t>
            </a:r>
            <a:r>
              <a:rPr lang="zh-CN" altLang="zh-CN" sz="2400" b="1" dirty="0" smtClean="0">
                <a:latin typeface="宋体" panose="02010600030101010101" pitchFamily="2" charset="-122"/>
                <a:ea typeface="宋体" panose="02010600030101010101" pitchFamily="2" charset="-122"/>
              </a:rPr>
              <a:t>的</a:t>
            </a:r>
            <a:r>
              <a:rPr lang="zh-CN" altLang="en-US" sz="2400" b="1" dirty="0" smtClean="0">
                <a:latin typeface="宋体" panose="02010600030101010101" pitchFamily="2" charset="-122"/>
                <a:ea typeface="宋体" panose="02010600030101010101" pitchFamily="2" charset="-122"/>
              </a:rPr>
              <a:t>优缺点</a:t>
            </a:r>
            <a:endParaRPr lang="en-US" altLang="zh-CN" sz="2400" b="1" dirty="0" smtClean="0">
              <a:latin typeface="宋体" panose="02010600030101010101" pitchFamily="2" charset="-122"/>
              <a:ea typeface="宋体" panose="02010600030101010101" pitchFamily="2" charset="-122"/>
            </a:endParaRPr>
          </a:p>
          <a:p>
            <a:pPr>
              <a:spcBef>
                <a:spcPct val="0"/>
              </a:spcBef>
              <a:buClrTx/>
              <a:buSzTx/>
              <a:buFontTx/>
              <a:buNone/>
            </a:pPr>
            <a:r>
              <a:rPr lang="zh-CN" altLang="zh-CN" dirty="0">
                <a:latin typeface="Times New Roman" panose="02020603050405020304" pitchFamily="18" charset="0"/>
                <a:ea typeface="宋体" panose="02010600030101010101" pitchFamily="2" charset="-122"/>
                <a:cs typeface="Times New Roman" panose="02020603050405020304" pitchFamily="18" charset="0"/>
              </a:rPr>
              <a:t>内核线程的优点</a:t>
            </a:r>
            <a:r>
              <a:rPr lang="zh-CN" altLang="zh-CN" dirty="0" smtClean="0">
                <a:latin typeface="Times New Roman" panose="02020603050405020304" pitchFamily="18" charset="0"/>
                <a:ea typeface="宋体" panose="02010600030101010101" pitchFamily="2" charset="-122"/>
                <a:cs typeface="Times New Roman" panose="02020603050405020304" pitchFamily="18" charset="0"/>
              </a:rPr>
              <a:t>：当</a:t>
            </a:r>
            <a:r>
              <a:rPr lang="zh-CN" altLang="zh-CN" dirty="0">
                <a:latin typeface="Times New Roman" panose="02020603050405020304" pitchFamily="18" charset="0"/>
                <a:ea typeface="宋体" panose="02010600030101010101" pitchFamily="2" charset="-122"/>
                <a:cs typeface="Times New Roman" panose="02020603050405020304" pitchFamily="18" charset="0"/>
              </a:rPr>
              <a:t>有多个处理机时，一个进程的多个线程可以同时执行。</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zh-CN" altLang="zh-CN" dirty="0">
                <a:latin typeface="Times New Roman" panose="02020603050405020304" pitchFamily="18" charset="0"/>
                <a:ea typeface="宋体" panose="02010600030101010101" pitchFamily="2" charset="-122"/>
                <a:cs typeface="Times New Roman" panose="02020603050405020304" pitchFamily="18" charset="0"/>
              </a:rPr>
              <a:t>内核线程的</a:t>
            </a:r>
            <a:r>
              <a:rPr lang="zh-CN" altLang="zh-CN" dirty="0" smtClean="0">
                <a:latin typeface="Times New Roman" panose="02020603050405020304" pitchFamily="18" charset="0"/>
                <a:ea typeface="宋体" panose="02010600030101010101" pitchFamily="2" charset="-122"/>
                <a:cs typeface="Times New Roman" panose="02020603050405020304" pitchFamily="18" charset="0"/>
              </a:rPr>
              <a:t>缺点：由</a:t>
            </a:r>
            <a:r>
              <a:rPr lang="zh-CN" altLang="zh-CN" dirty="0">
                <a:latin typeface="Times New Roman" panose="02020603050405020304" pitchFamily="18" charset="0"/>
                <a:ea typeface="宋体" panose="02010600030101010101" pitchFamily="2" charset="-122"/>
                <a:cs typeface="Times New Roman" panose="02020603050405020304" pitchFamily="18" charset="0"/>
              </a:rPr>
              <a:t>内核进行</a:t>
            </a:r>
            <a:r>
              <a:rPr lang="zh-CN" altLang="zh-CN" dirty="0" smtClean="0">
                <a:latin typeface="Times New Roman" panose="02020603050405020304" pitchFamily="18" charset="0"/>
                <a:ea typeface="宋体" panose="02010600030101010101" pitchFamily="2" charset="-122"/>
                <a:cs typeface="Times New Roman" panose="02020603050405020304" pitchFamily="18" charset="0"/>
              </a:rPr>
              <a:t>调度</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，需要系统调用。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000"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000" dirty="0">
                <a:latin typeface="Times New Roman" panose="02020603050405020304" pitchFamily="18" charset="0"/>
                <a:ea typeface="宋体" panose="02010600030101010101" pitchFamily="2" charset="-122"/>
                <a:cs typeface="Times New Roman" panose="02020603050405020304" pitchFamily="18" charset="0"/>
              </a:rPr>
            </a:br>
            <a:endPar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52320454"/>
      </p:ext>
    </p:extLst>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dirty="0" smtClean="0">
                <a:solidFill>
                  <a:srgbClr val="006699"/>
                </a:solidFill>
                <a:latin typeface="黑体" pitchFamily="2" charset="-122"/>
                <a:ea typeface="黑体" pitchFamily="2" charset="-122"/>
              </a:rPr>
              <a:t>4.3 </a:t>
            </a:r>
            <a:r>
              <a:rPr kumimoji="0" lang="zh-CN" altLang="en-US" sz="3200" b="1" dirty="0" smtClean="0">
                <a:solidFill>
                  <a:srgbClr val="006699"/>
                </a:solidFill>
                <a:latin typeface="黑体" pitchFamily="2" charset="-122"/>
                <a:ea typeface="黑体" pitchFamily="2" charset="-122"/>
              </a:rPr>
              <a:t>两种线程模型的比较</a:t>
            </a:r>
            <a:endParaRPr kumimoji="0" lang="zh-CN" altLang="en-US" sz="3200" b="1" dirty="0">
              <a:solidFill>
                <a:srgbClr val="006699"/>
              </a:solidFill>
              <a:latin typeface="黑体" pitchFamily="2" charset="-122"/>
              <a:ea typeface="黑体" pitchFamily="2" charset="-122"/>
            </a:endParaRPr>
          </a:p>
        </p:txBody>
      </p:sp>
      <p:sp>
        <p:nvSpPr>
          <p:cNvPr id="19459" name="Rectangle 4"/>
          <p:cNvSpPr>
            <a:spLocks noChangeArrowheads="1"/>
          </p:cNvSpPr>
          <p:nvPr/>
        </p:nvSpPr>
        <p:spPr bwMode="auto">
          <a:xfrm>
            <a:off x="581499" y="854076"/>
            <a:ext cx="1130570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lang="en-US" altLang="zh-CN" b="1" dirty="0" smtClean="0">
                <a:latin typeface="宋体" panose="02010600030101010101" pitchFamily="2" charset="-122"/>
                <a:ea typeface="宋体" panose="02010600030101010101" pitchFamily="2" charset="-122"/>
              </a:rPr>
              <a:t>4.3.2 </a:t>
            </a:r>
            <a:r>
              <a:rPr lang="zh-CN" altLang="zh-CN" b="1" dirty="0" smtClean="0">
                <a:latin typeface="宋体" panose="02010600030101010101" pitchFamily="2" charset="-122"/>
                <a:ea typeface="宋体" panose="02010600030101010101" pitchFamily="2" charset="-122"/>
              </a:rPr>
              <a:t>用户</a:t>
            </a:r>
            <a:r>
              <a:rPr lang="zh-CN" altLang="zh-CN" b="1" dirty="0">
                <a:latin typeface="宋体" panose="02010600030101010101" pitchFamily="2" charset="-122"/>
                <a:ea typeface="宋体" panose="02010600030101010101" pitchFamily="2" charset="-122"/>
              </a:rPr>
              <a:t>级线程和内核级线程</a:t>
            </a:r>
            <a:r>
              <a:rPr lang="zh-CN" altLang="zh-CN" b="1" dirty="0" smtClean="0">
                <a:latin typeface="宋体" panose="02010600030101010101" pitchFamily="2" charset="-122"/>
                <a:ea typeface="宋体" panose="02010600030101010101" pitchFamily="2" charset="-122"/>
              </a:rPr>
              <a:t>的</a:t>
            </a:r>
            <a:r>
              <a:rPr lang="zh-CN" altLang="en-US" b="1" dirty="0" smtClean="0">
                <a:latin typeface="宋体" panose="02010600030101010101" pitchFamily="2" charset="-122"/>
                <a:ea typeface="宋体" panose="02010600030101010101" pitchFamily="2" charset="-122"/>
              </a:rPr>
              <a:t>优缺点</a:t>
            </a:r>
            <a:endParaRPr lang="en-US" altLang="zh-CN" b="1" dirty="0" smtClean="0">
              <a:latin typeface="宋体" panose="02010600030101010101" pitchFamily="2" charset="-122"/>
              <a:ea typeface="宋体" panose="02010600030101010101" pitchFamily="2" charset="-122"/>
            </a:endParaRPr>
          </a:p>
          <a:p>
            <a:pPr>
              <a:spcBef>
                <a:spcPct val="0"/>
              </a:spcBef>
              <a:buClrTx/>
              <a:buSzTx/>
              <a:buFontTx/>
              <a:buNone/>
            </a:pPr>
            <a:r>
              <a:rPr lang="zh-CN" altLang="zh-CN" dirty="0" smtClean="0">
                <a:latin typeface="Times New Roman" panose="02020603050405020304" pitchFamily="18" charset="0"/>
                <a:ea typeface="宋体" panose="02010600030101010101" pitchFamily="2" charset="-122"/>
                <a:cs typeface="Times New Roman" panose="02020603050405020304" pitchFamily="18" charset="0"/>
              </a:rPr>
              <a:t>用户</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线程</a:t>
            </a:r>
            <a:r>
              <a:rPr lang="zh-CN" altLang="zh-CN" dirty="0" smtClean="0">
                <a:latin typeface="Times New Roman" panose="02020603050405020304" pitchFamily="18" charset="0"/>
                <a:ea typeface="宋体" panose="02010600030101010101" pitchFamily="2" charset="-122"/>
                <a:cs typeface="Times New Roman" panose="02020603050405020304" pitchFamily="18" charset="0"/>
              </a:rPr>
              <a:t>的</a:t>
            </a:r>
            <a:r>
              <a:rPr lang="zh-CN" altLang="zh-CN"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endParaRPr lang="en-US" altLang="zh-CN" b="1"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581499" y="1823241"/>
            <a:ext cx="11305702" cy="461665"/>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线程的调度不需要内核直接参与，控制简单</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，用户灵活性大</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sp>
        <p:nvSpPr>
          <p:cNvPr id="3" name="矩形 2"/>
          <p:cNvSpPr/>
          <p:nvPr/>
        </p:nvSpPr>
        <p:spPr>
          <a:xfrm>
            <a:off x="581499" y="2457307"/>
            <a:ext cx="11305702" cy="461665"/>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可以在不支持线程的操作系统中实现。</a:t>
            </a:r>
            <a:endParaRPr lang="zh-CN" altLang="en-US" sz="2400" dirty="0"/>
          </a:p>
        </p:txBody>
      </p:sp>
      <p:sp>
        <p:nvSpPr>
          <p:cNvPr id="4" name="矩形 3"/>
          <p:cNvSpPr/>
          <p:nvPr/>
        </p:nvSpPr>
        <p:spPr>
          <a:xfrm>
            <a:off x="581499" y="3079406"/>
            <a:ext cx="11305702" cy="461665"/>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创建和销毁线程、线程切换代价等线程管理的代价比内核线程少得多。</a:t>
            </a:r>
            <a:endParaRPr lang="zh-CN" altLang="en-US" sz="2400" dirty="0"/>
          </a:p>
        </p:txBody>
      </p:sp>
      <p:sp>
        <p:nvSpPr>
          <p:cNvPr id="5" name="矩形 4"/>
          <p:cNvSpPr/>
          <p:nvPr/>
        </p:nvSpPr>
        <p:spPr>
          <a:xfrm>
            <a:off x="581499" y="3686157"/>
            <a:ext cx="11305702" cy="830997"/>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允许每个进程定制自己的调度算法，线程管理比较灵活。这就是必须自己写管理程序，与内核线程的区别</a:t>
            </a:r>
            <a:endParaRPr lang="zh-CN" altLang="en-US" sz="2400" dirty="0"/>
          </a:p>
        </p:txBody>
      </p:sp>
      <p:sp>
        <p:nvSpPr>
          <p:cNvPr id="6" name="矩形 5"/>
          <p:cNvSpPr/>
          <p:nvPr/>
        </p:nvSpPr>
        <p:spPr>
          <a:xfrm>
            <a:off x="567215" y="4599252"/>
            <a:ext cx="11305702" cy="461665"/>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线程能够利用的表空间和堆栈空间比内核级线程多。</a:t>
            </a:r>
            <a:endParaRPr lang="zh-CN" altLang="en-US" sz="2400" dirty="0"/>
          </a:p>
        </p:txBody>
      </p:sp>
      <p:sp>
        <p:nvSpPr>
          <p:cNvPr id="7" name="矩形 6"/>
          <p:cNvSpPr/>
          <p:nvPr/>
        </p:nvSpPr>
        <p:spPr>
          <a:xfrm>
            <a:off x="581499" y="5142357"/>
            <a:ext cx="11305702" cy="830997"/>
          </a:xfrm>
          <a:prstGeom prst="rect">
            <a:avLst/>
          </a:prstGeom>
        </p:spPr>
        <p:txBody>
          <a:bodyPr wrap="square">
            <a:spAutoFit/>
          </a:bodyPr>
          <a:lstStyle/>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6</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同一进程中只能同时有一个线程在运行，如果有一个线程使用了系统调用而阻塞，那么整个进程都会被挂起。另外，页面失效也会产生同样的问题。</a:t>
            </a:r>
            <a:endParaRPr lang="zh-CN" altLang="en-US" sz="2400" dirty="0"/>
          </a:p>
        </p:txBody>
      </p:sp>
    </p:spTree>
    <p:extLst>
      <p:ext uri="{BB962C8B-B14F-4D97-AF65-F5344CB8AC3E}">
        <p14:creationId xmlns:p14="http://schemas.microsoft.com/office/powerpoint/2010/main" val="328673088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dirty="0" smtClean="0">
                <a:solidFill>
                  <a:srgbClr val="006699"/>
                </a:solidFill>
                <a:latin typeface="黑体" pitchFamily="2" charset="-122"/>
                <a:ea typeface="黑体" pitchFamily="2" charset="-122"/>
              </a:rPr>
              <a:t>4.3 </a:t>
            </a:r>
            <a:r>
              <a:rPr kumimoji="0" lang="zh-CN" altLang="en-US" sz="3200" b="1" dirty="0" smtClean="0">
                <a:solidFill>
                  <a:srgbClr val="006699"/>
                </a:solidFill>
                <a:latin typeface="黑体" pitchFamily="2" charset="-122"/>
                <a:ea typeface="黑体" pitchFamily="2" charset="-122"/>
              </a:rPr>
              <a:t>两种线程模型的比较</a:t>
            </a:r>
            <a:endParaRPr kumimoji="0" lang="zh-CN" altLang="en-US" sz="3200" b="1" dirty="0">
              <a:solidFill>
                <a:srgbClr val="006699"/>
              </a:solidFill>
              <a:latin typeface="黑体" pitchFamily="2" charset="-122"/>
              <a:ea typeface="黑体" pitchFamily="2" charset="-122"/>
            </a:endParaRPr>
          </a:p>
        </p:txBody>
      </p:sp>
      <p:sp>
        <p:nvSpPr>
          <p:cNvPr id="19459" name="Rectangle 4"/>
          <p:cNvSpPr>
            <a:spLocks noChangeArrowheads="1"/>
          </p:cNvSpPr>
          <p:nvPr/>
        </p:nvSpPr>
        <p:spPr bwMode="auto">
          <a:xfrm>
            <a:off x="581499" y="854075"/>
            <a:ext cx="11305702"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lang="en-US" altLang="zh-CN" sz="2400" b="1" dirty="0" smtClean="0"/>
              <a:t>4.3.2 </a:t>
            </a:r>
            <a:r>
              <a:rPr lang="zh-CN" altLang="zh-CN" sz="2400" b="1" dirty="0" smtClean="0">
                <a:latin typeface="宋体" panose="02010600030101010101" pitchFamily="2" charset="-122"/>
                <a:ea typeface="宋体" panose="02010600030101010101" pitchFamily="2" charset="-122"/>
              </a:rPr>
              <a:t>用户</a:t>
            </a:r>
            <a:r>
              <a:rPr lang="zh-CN" altLang="zh-CN" sz="2400" b="1" dirty="0">
                <a:latin typeface="宋体" panose="02010600030101010101" pitchFamily="2" charset="-122"/>
                <a:ea typeface="宋体" panose="02010600030101010101" pitchFamily="2" charset="-122"/>
              </a:rPr>
              <a:t>级线程和内核级线程</a:t>
            </a:r>
            <a:r>
              <a:rPr lang="zh-CN" altLang="zh-CN" sz="2400" b="1" dirty="0" smtClean="0">
                <a:latin typeface="宋体" panose="02010600030101010101" pitchFamily="2" charset="-122"/>
                <a:ea typeface="宋体" panose="02010600030101010101" pitchFamily="2" charset="-122"/>
              </a:rPr>
              <a:t>的</a:t>
            </a:r>
            <a:r>
              <a:rPr lang="zh-CN" altLang="en-US" sz="2400" b="1" dirty="0" smtClean="0">
                <a:latin typeface="宋体" panose="02010600030101010101" pitchFamily="2" charset="-122"/>
                <a:ea typeface="宋体" panose="02010600030101010101" pitchFamily="2" charset="-122"/>
              </a:rPr>
              <a:t>优缺点</a:t>
            </a:r>
            <a:endParaRPr lang="en-US" altLang="zh-CN" sz="2400" b="1" dirty="0" smtClean="0">
              <a:latin typeface="宋体" panose="02010600030101010101" pitchFamily="2" charset="-122"/>
              <a:ea typeface="宋体" panose="02010600030101010101" pitchFamily="2" charset="-122"/>
            </a:endParaRPr>
          </a:p>
          <a:p>
            <a:pPr>
              <a:spcBef>
                <a:spcPct val="0"/>
              </a:spcBef>
              <a:buClrTx/>
              <a:buSzTx/>
              <a:buFontTx/>
              <a:buNone/>
            </a:pPr>
            <a:r>
              <a:rPr lang="zh-CN" altLang="zh-CN" sz="2000" dirty="0" smtClean="0">
                <a:latin typeface="Times New Roman" panose="02020603050405020304" pitchFamily="18" charset="0"/>
                <a:ea typeface="宋体" panose="02010600030101010101" pitchFamily="2" charset="-122"/>
                <a:cs typeface="Times New Roman" panose="02020603050405020304" pitchFamily="18" charset="0"/>
              </a:rPr>
              <a:t>用户</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线程</a:t>
            </a:r>
            <a:r>
              <a:rPr lang="zh-CN" altLang="zh-CN" sz="2000" dirty="0" smtClean="0">
                <a:latin typeface="Times New Roman" panose="02020603050405020304" pitchFamily="18" charset="0"/>
                <a:ea typeface="宋体" panose="02010600030101010101" pitchFamily="2" charset="-122"/>
                <a:cs typeface="Times New Roman" panose="02020603050405020304" pitchFamily="18" charset="0"/>
              </a:rPr>
              <a:t>缺点</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000"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r>
            <a:br>
              <a:rPr lang="en-US" altLang="zh-CN" sz="2000" dirty="0">
                <a:latin typeface="Times New Roman" panose="02020603050405020304" pitchFamily="18" charset="0"/>
                <a:ea typeface="宋体" panose="02010600030101010101" pitchFamily="2" charset="-122"/>
                <a:cs typeface="Times New Roman" panose="02020603050405020304" pitchFamily="18" charset="0"/>
              </a:rPr>
            </a:br>
            <a:r>
              <a:rPr lang="zh-CN" altLang="zh-CN" sz="2000" dirty="0" smtClean="0">
                <a:latin typeface="Times New Roman" panose="02020603050405020304" pitchFamily="18" charset="0"/>
                <a:ea typeface="宋体" panose="02010600030101010101" pitchFamily="2" charset="-122"/>
                <a:cs typeface="Times New Roman" panose="02020603050405020304" pitchFamily="18" charset="0"/>
              </a:rPr>
              <a:t>资源</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调度按照进程进行，多个处理机下，同一个进程中的线程只能在同一个处理机下分时</a:t>
            </a:r>
            <a:r>
              <a:rPr lang="zh-CN" altLang="zh-CN" sz="2000" dirty="0" smtClean="0">
                <a:latin typeface="Times New Roman" panose="02020603050405020304" pitchFamily="18" charset="0"/>
                <a:ea typeface="宋体" panose="02010600030101010101" pitchFamily="2" charset="-122"/>
                <a:cs typeface="Times New Roman" panose="02020603050405020304" pitchFamily="18" charset="0"/>
              </a:rPr>
              <a:t>复用</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。一个线程阻塞时，引起进程的阻塞。</a:t>
            </a:r>
            <a:endPar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23143994"/>
      </p:ext>
    </p:extLst>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latin typeface="黑体" pitchFamily="2" charset="-122"/>
                <a:ea typeface="黑体" pitchFamily="2" charset="-122"/>
              </a:rPr>
              <a:t>4.3 </a:t>
            </a:r>
            <a:r>
              <a:rPr lang="zh-CN" altLang="en-US" dirty="0">
                <a:latin typeface="黑体" pitchFamily="2" charset="-122"/>
                <a:ea typeface="黑体" pitchFamily="2" charset="-122"/>
              </a:rPr>
              <a:t>两种线程模型的</a:t>
            </a:r>
            <a:r>
              <a:rPr lang="zh-CN" altLang="en-US" dirty="0" smtClean="0">
                <a:latin typeface="黑体" pitchFamily="2" charset="-122"/>
                <a:ea typeface="黑体" pitchFamily="2" charset="-122"/>
              </a:rPr>
              <a:t>比较</a:t>
            </a:r>
            <a:endParaRPr lang="zh-CN" altLang="en-US" dirty="0" smtClean="0"/>
          </a:p>
        </p:txBody>
      </p:sp>
      <p:sp>
        <p:nvSpPr>
          <p:cNvPr id="14339" name="Line 45"/>
          <p:cNvSpPr>
            <a:spLocks noChangeShapeType="1"/>
          </p:cNvSpPr>
          <p:nvPr/>
        </p:nvSpPr>
        <p:spPr bwMode="auto">
          <a:xfrm>
            <a:off x="1705311" y="1553034"/>
            <a:ext cx="7771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 name="Line 46"/>
          <p:cNvSpPr>
            <a:spLocks noChangeShapeType="1"/>
          </p:cNvSpPr>
          <p:nvPr/>
        </p:nvSpPr>
        <p:spPr bwMode="auto">
          <a:xfrm>
            <a:off x="3381493" y="943434"/>
            <a:ext cx="0" cy="510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Line 47"/>
          <p:cNvSpPr>
            <a:spLocks noChangeShapeType="1"/>
          </p:cNvSpPr>
          <p:nvPr/>
        </p:nvSpPr>
        <p:spPr bwMode="auto">
          <a:xfrm>
            <a:off x="5438625" y="943434"/>
            <a:ext cx="0" cy="510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 name="Line 48"/>
          <p:cNvSpPr>
            <a:spLocks noChangeShapeType="1"/>
          </p:cNvSpPr>
          <p:nvPr/>
        </p:nvSpPr>
        <p:spPr bwMode="auto">
          <a:xfrm>
            <a:off x="7495757" y="943434"/>
            <a:ext cx="0" cy="510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 name="Line 50"/>
          <p:cNvSpPr>
            <a:spLocks noChangeShapeType="1"/>
          </p:cNvSpPr>
          <p:nvPr/>
        </p:nvSpPr>
        <p:spPr bwMode="auto">
          <a:xfrm>
            <a:off x="1705311" y="5439234"/>
            <a:ext cx="7771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4" name="Line 51"/>
          <p:cNvSpPr>
            <a:spLocks noChangeShapeType="1"/>
          </p:cNvSpPr>
          <p:nvPr/>
        </p:nvSpPr>
        <p:spPr bwMode="auto">
          <a:xfrm>
            <a:off x="9519131" y="1048209"/>
            <a:ext cx="0" cy="510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 name="Line 52"/>
          <p:cNvSpPr>
            <a:spLocks noChangeShapeType="1"/>
          </p:cNvSpPr>
          <p:nvPr/>
        </p:nvSpPr>
        <p:spPr bwMode="auto">
          <a:xfrm>
            <a:off x="1705311" y="4220034"/>
            <a:ext cx="7771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 name="Text Box 53"/>
          <p:cNvSpPr txBox="1">
            <a:spLocks noChangeArrowheads="1"/>
          </p:cNvSpPr>
          <p:nvPr/>
        </p:nvSpPr>
        <p:spPr bwMode="auto">
          <a:xfrm>
            <a:off x="3533873" y="1019634"/>
            <a:ext cx="190475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solidFill>
                  <a:srgbClr val="FF0000"/>
                </a:solidFill>
              </a:rPr>
              <a:t>用户级线程</a:t>
            </a:r>
          </a:p>
        </p:txBody>
      </p:sp>
      <p:sp>
        <p:nvSpPr>
          <p:cNvPr id="14347" name="Text Box 54"/>
          <p:cNvSpPr txBox="1">
            <a:spLocks noChangeArrowheads="1"/>
          </p:cNvSpPr>
          <p:nvPr/>
        </p:nvSpPr>
        <p:spPr bwMode="auto">
          <a:xfrm>
            <a:off x="5591005" y="1019634"/>
            <a:ext cx="190475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solidFill>
                  <a:srgbClr val="FF0000"/>
                </a:solidFill>
              </a:rPr>
              <a:t>核心级线程</a:t>
            </a:r>
          </a:p>
        </p:txBody>
      </p:sp>
      <p:sp>
        <p:nvSpPr>
          <p:cNvPr id="14348" name="Text Box 55"/>
          <p:cNvSpPr txBox="1">
            <a:spLocks noChangeArrowheads="1"/>
          </p:cNvSpPr>
          <p:nvPr/>
        </p:nvSpPr>
        <p:spPr bwMode="auto">
          <a:xfrm>
            <a:off x="7495757" y="1048209"/>
            <a:ext cx="190475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solidFill>
                  <a:srgbClr val="FF0000"/>
                </a:solidFill>
              </a:rPr>
              <a:t>用户</a:t>
            </a:r>
            <a:r>
              <a:rPr lang="en-US" altLang="zh-CN" sz="2400">
                <a:solidFill>
                  <a:srgbClr val="FF0000"/>
                </a:solidFill>
              </a:rPr>
              <a:t>+</a:t>
            </a:r>
            <a:r>
              <a:rPr lang="zh-CN" altLang="en-US" sz="2400">
                <a:solidFill>
                  <a:srgbClr val="FF0000"/>
                </a:solidFill>
              </a:rPr>
              <a:t>核心级</a:t>
            </a:r>
          </a:p>
        </p:txBody>
      </p:sp>
      <p:sp>
        <p:nvSpPr>
          <p:cNvPr id="14349" name="Text Box 56"/>
          <p:cNvSpPr txBox="1">
            <a:spLocks noChangeArrowheads="1"/>
          </p:cNvSpPr>
          <p:nvPr/>
        </p:nvSpPr>
        <p:spPr bwMode="auto">
          <a:xfrm>
            <a:off x="1886262" y="3686634"/>
            <a:ext cx="12952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并发度</a:t>
            </a:r>
          </a:p>
        </p:txBody>
      </p:sp>
      <p:sp>
        <p:nvSpPr>
          <p:cNvPr id="14350" name="Text Box 57"/>
          <p:cNvSpPr txBox="1">
            <a:spLocks noChangeArrowheads="1"/>
          </p:cNvSpPr>
          <p:nvPr/>
        </p:nvSpPr>
        <p:spPr bwMode="auto">
          <a:xfrm>
            <a:off x="4143393" y="36866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低</a:t>
            </a:r>
          </a:p>
        </p:txBody>
      </p:sp>
      <p:sp>
        <p:nvSpPr>
          <p:cNvPr id="14351" name="Text Box 59"/>
          <p:cNvSpPr txBox="1">
            <a:spLocks noChangeArrowheads="1"/>
          </p:cNvSpPr>
          <p:nvPr/>
        </p:nvSpPr>
        <p:spPr bwMode="auto">
          <a:xfrm>
            <a:off x="6200525" y="36866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高</a:t>
            </a:r>
          </a:p>
        </p:txBody>
      </p:sp>
      <p:sp>
        <p:nvSpPr>
          <p:cNvPr id="14352" name="Text Box 60"/>
          <p:cNvSpPr txBox="1">
            <a:spLocks noChangeArrowheads="1"/>
          </p:cNvSpPr>
          <p:nvPr/>
        </p:nvSpPr>
        <p:spPr bwMode="auto">
          <a:xfrm>
            <a:off x="8257658" y="36866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高</a:t>
            </a:r>
          </a:p>
        </p:txBody>
      </p:sp>
      <p:sp>
        <p:nvSpPr>
          <p:cNvPr id="14353" name="Text Box 61"/>
          <p:cNvSpPr txBox="1">
            <a:spLocks noChangeArrowheads="1"/>
          </p:cNvSpPr>
          <p:nvPr/>
        </p:nvSpPr>
        <p:spPr bwMode="auto">
          <a:xfrm>
            <a:off x="1781501" y="4296234"/>
            <a:ext cx="12952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algn="ctr" eaLnBrk="1" hangingPunct="1">
              <a:spcBef>
                <a:spcPct val="50000"/>
              </a:spcBef>
            </a:pPr>
            <a:r>
              <a:rPr lang="zh-CN" altLang="en-US" sz="2400"/>
              <a:t>代价</a:t>
            </a:r>
          </a:p>
        </p:txBody>
      </p:sp>
      <p:sp>
        <p:nvSpPr>
          <p:cNvPr id="14354" name="Text Box 62"/>
          <p:cNvSpPr txBox="1">
            <a:spLocks noChangeArrowheads="1"/>
          </p:cNvSpPr>
          <p:nvPr/>
        </p:nvSpPr>
        <p:spPr bwMode="auto">
          <a:xfrm>
            <a:off x="4143393" y="42962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小</a:t>
            </a:r>
          </a:p>
        </p:txBody>
      </p:sp>
      <p:sp>
        <p:nvSpPr>
          <p:cNvPr id="14355" name="Text Box 63"/>
          <p:cNvSpPr txBox="1">
            <a:spLocks noChangeArrowheads="1"/>
          </p:cNvSpPr>
          <p:nvPr/>
        </p:nvSpPr>
        <p:spPr bwMode="auto">
          <a:xfrm>
            <a:off x="6200525" y="42962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大</a:t>
            </a:r>
          </a:p>
        </p:txBody>
      </p:sp>
      <p:sp>
        <p:nvSpPr>
          <p:cNvPr id="14356" name="Text Box 64"/>
          <p:cNvSpPr txBox="1">
            <a:spLocks noChangeArrowheads="1"/>
          </p:cNvSpPr>
          <p:nvPr/>
        </p:nvSpPr>
        <p:spPr bwMode="auto">
          <a:xfrm>
            <a:off x="8257658" y="42962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中</a:t>
            </a:r>
          </a:p>
        </p:txBody>
      </p:sp>
      <p:sp>
        <p:nvSpPr>
          <p:cNvPr id="14357" name="Line 65"/>
          <p:cNvSpPr>
            <a:spLocks noChangeShapeType="1"/>
          </p:cNvSpPr>
          <p:nvPr/>
        </p:nvSpPr>
        <p:spPr bwMode="auto">
          <a:xfrm>
            <a:off x="1705311" y="4829634"/>
            <a:ext cx="7771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8" name="Text Box 67"/>
          <p:cNvSpPr txBox="1">
            <a:spLocks noChangeArrowheads="1"/>
          </p:cNvSpPr>
          <p:nvPr/>
        </p:nvSpPr>
        <p:spPr bwMode="auto">
          <a:xfrm>
            <a:off x="1415839" y="4905834"/>
            <a:ext cx="21106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algn="ctr" eaLnBrk="1" hangingPunct="1">
              <a:spcBef>
                <a:spcPct val="50000"/>
              </a:spcBef>
            </a:pPr>
            <a:r>
              <a:rPr lang="en-US" altLang="zh-CN" sz="2400" dirty="0" smtClean="0"/>
              <a:t>OS</a:t>
            </a:r>
            <a:r>
              <a:rPr lang="zh-CN" altLang="en-US" sz="2400" dirty="0" smtClean="0"/>
              <a:t>代码</a:t>
            </a:r>
            <a:endParaRPr lang="zh-CN" altLang="en-US" sz="2400" dirty="0"/>
          </a:p>
        </p:txBody>
      </p:sp>
      <p:sp>
        <p:nvSpPr>
          <p:cNvPr id="14359" name="Text Box 68"/>
          <p:cNvSpPr txBox="1">
            <a:spLocks noChangeArrowheads="1"/>
          </p:cNvSpPr>
          <p:nvPr/>
        </p:nvSpPr>
        <p:spPr bwMode="auto">
          <a:xfrm>
            <a:off x="4143393" y="49058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无</a:t>
            </a:r>
          </a:p>
        </p:txBody>
      </p:sp>
      <p:sp>
        <p:nvSpPr>
          <p:cNvPr id="14360" name="Text Box 69"/>
          <p:cNvSpPr txBox="1">
            <a:spLocks noChangeArrowheads="1"/>
          </p:cNvSpPr>
          <p:nvPr/>
        </p:nvSpPr>
        <p:spPr bwMode="auto">
          <a:xfrm>
            <a:off x="6200525" y="49058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大</a:t>
            </a:r>
          </a:p>
        </p:txBody>
      </p:sp>
      <p:sp>
        <p:nvSpPr>
          <p:cNvPr id="14361" name="Text Box 70"/>
          <p:cNvSpPr txBox="1">
            <a:spLocks noChangeArrowheads="1"/>
          </p:cNvSpPr>
          <p:nvPr/>
        </p:nvSpPr>
        <p:spPr bwMode="auto">
          <a:xfrm>
            <a:off x="8257658" y="49058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大</a:t>
            </a:r>
          </a:p>
        </p:txBody>
      </p:sp>
      <p:sp>
        <p:nvSpPr>
          <p:cNvPr id="14362" name="Line 71"/>
          <p:cNvSpPr>
            <a:spLocks noChangeShapeType="1"/>
          </p:cNvSpPr>
          <p:nvPr/>
        </p:nvSpPr>
        <p:spPr bwMode="auto">
          <a:xfrm>
            <a:off x="1705311" y="3000834"/>
            <a:ext cx="7771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3" name="Text Box 72"/>
          <p:cNvSpPr txBox="1">
            <a:spLocks noChangeArrowheads="1"/>
          </p:cNvSpPr>
          <p:nvPr/>
        </p:nvSpPr>
        <p:spPr bwMode="auto">
          <a:xfrm>
            <a:off x="1857692" y="2086434"/>
            <a:ext cx="143332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dirty="0"/>
              <a:t>实现模型</a:t>
            </a:r>
          </a:p>
        </p:txBody>
      </p:sp>
      <p:sp>
        <p:nvSpPr>
          <p:cNvPr id="14364" name="Freeform 73"/>
          <p:cNvSpPr>
            <a:spLocks/>
          </p:cNvSpPr>
          <p:nvPr/>
        </p:nvSpPr>
        <p:spPr bwMode="auto">
          <a:xfrm>
            <a:off x="3686253"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4365" name="Group 74"/>
          <p:cNvGrpSpPr>
            <a:grpSpLocks/>
          </p:cNvGrpSpPr>
          <p:nvPr/>
        </p:nvGrpSpPr>
        <p:grpSpPr bwMode="auto">
          <a:xfrm>
            <a:off x="4219584" y="2515059"/>
            <a:ext cx="457140" cy="457200"/>
            <a:chOff x="832" y="2920"/>
            <a:chExt cx="288" cy="288"/>
          </a:xfrm>
        </p:grpSpPr>
        <p:sp>
          <p:nvSpPr>
            <p:cNvPr id="14415" name="Oval 75"/>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p:spPr>
          <p:txBody>
            <a:bodyPr wrap="none" anchor="ctr"/>
            <a:lstStyle/>
            <a:p>
              <a:pPr eaLnBrk="1" hangingPunct="1"/>
              <a:endParaRPr lang="zh-CN" altLang="en-US"/>
            </a:p>
          </p:txBody>
        </p:sp>
        <p:sp>
          <p:nvSpPr>
            <p:cNvPr id="14416" name="Freeform 76"/>
            <p:cNvSpPr>
              <a:spLocks/>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66" name="Freeform 77"/>
          <p:cNvSpPr>
            <a:spLocks/>
          </p:cNvSpPr>
          <p:nvPr/>
        </p:nvSpPr>
        <p:spPr bwMode="auto">
          <a:xfrm>
            <a:off x="4143393"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67" name="Freeform 78"/>
          <p:cNvSpPr>
            <a:spLocks/>
          </p:cNvSpPr>
          <p:nvPr/>
        </p:nvSpPr>
        <p:spPr bwMode="auto">
          <a:xfrm>
            <a:off x="4600534"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68" name="Freeform 79"/>
          <p:cNvSpPr>
            <a:spLocks/>
          </p:cNvSpPr>
          <p:nvPr/>
        </p:nvSpPr>
        <p:spPr bwMode="auto">
          <a:xfrm>
            <a:off x="5133865"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69" name="Line 80"/>
          <p:cNvSpPr>
            <a:spLocks noChangeShapeType="1"/>
          </p:cNvSpPr>
          <p:nvPr/>
        </p:nvSpPr>
        <p:spPr bwMode="auto">
          <a:xfrm>
            <a:off x="3686253" y="1981659"/>
            <a:ext cx="761901"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0" name="Line 81"/>
          <p:cNvSpPr>
            <a:spLocks noChangeShapeType="1"/>
          </p:cNvSpPr>
          <p:nvPr/>
        </p:nvSpPr>
        <p:spPr bwMode="auto">
          <a:xfrm>
            <a:off x="4143394" y="1981659"/>
            <a:ext cx="304760"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1" name="Line 82"/>
          <p:cNvSpPr>
            <a:spLocks noChangeShapeType="1"/>
          </p:cNvSpPr>
          <p:nvPr/>
        </p:nvSpPr>
        <p:spPr bwMode="auto">
          <a:xfrm flipH="1">
            <a:off x="4448154" y="1981659"/>
            <a:ext cx="152380"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2" name="Line 83"/>
          <p:cNvSpPr>
            <a:spLocks noChangeShapeType="1"/>
          </p:cNvSpPr>
          <p:nvPr/>
        </p:nvSpPr>
        <p:spPr bwMode="auto">
          <a:xfrm flipH="1">
            <a:off x="4448154" y="1981659"/>
            <a:ext cx="685711"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3" name="Line 84"/>
          <p:cNvSpPr>
            <a:spLocks noChangeShapeType="1"/>
          </p:cNvSpPr>
          <p:nvPr/>
        </p:nvSpPr>
        <p:spPr bwMode="auto">
          <a:xfrm flipH="1">
            <a:off x="4448154" y="2286459"/>
            <a:ext cx="0" cy="2286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74" name="Group 86"/>
          <p:cNvGrpSpPr>
            <a:grpSpLocks/>
          </p:cNvGrpSpPr>
          <p:nvPr/>
        </p:nvGrpSpPr>
        <p:grpSpPr bwMode="auto">
          <a:xfrm>
            <a:off x="6229097" y="2500772"/>
            <a:ext cx="457140" cy="457200"/>
            <a:chOff x="832" y="2920"/>
            <a:chExt cx="288" cy="288"/>
          </a:xfrm>
        </p:grpSpPr>
        <p:sp>
          <p:nvSpPr>
            <p:cNvPr id="14413" name="Oval 87"/>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p:spPr>
          <p:txBody>
            <a:bodyPr wrap="none" anchor="ctr"/>
            <a:lstStyle/>
            <a:p>
              <a:pPr eaLnBrk="1" hangingPunct="1"/>
              <a:endParaRPr lang="zh-CN" altLang="en-US"/>
            </a:p>
          </p:txBody>
        </p:sp>
        <p:sp>
          <p:nvSpPr>
            <p:cNvPr id="14414" name="Freeform 88"/>
            <p:cNvSpPr>
              <a:spLocks/>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75" name="Freeform 89"/>
          <p:cNvSpPr>
            <a:spLocks/>
          </p:cNvSpPr>
          <p:nvPr/>
        </p:nvSpPr>
        <p:spPr bwMode="auto">
          <a:xfrm>
            <a:off x="5924337"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76" name="Line 93"/>
          <p:cNvSpPr>
            <a:spLocks noChangeShapeType="1"/>
          </p:cNvSpPr>
          <p:nvPr/>
        </p:nvSpPr>
        <p:spPr bwMode="auto">
          <a:xfrm>
            <a:off x="5924337" y="2010234"/>
            <a:ext cx="0" cy="457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7" name="Freeform 97"/>
          <p:cNvSpPr>
            <a:spLocks/>
          </p:cNvSpPr>
          <p:nvPr/>
        </p:nvSpPr>
        <p:spPr bwMode="auto">
          <a:xfrm>
            <a:off x="7724327"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4378" name="Group 98"/>
          <p:cNvGrpSpPr>
            <a:grpSpLocks/>
          </p:cNvGrpSpPr>
          <p:nvPr/>
        </p:nvGrpSpPr>
        <p:grpSpPr bwMode="auto">
          <a:xfrm>
            <a:off x="7876708" y="2505534"/>
            <a:ext cx="457140" cy="457200"/>
            <a:chOff x="832" y="2920"/>
            <a:chExt cx="288" cy="288"/>
          </a:xfrm>
        </p:grpSpPr>
        <p:sp>
          <p:nvSpPr>
            <p:cNvPr id="14411" name="Oval 99"/>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p:spPr>
          <p:txBody>
            <a:bodyPr wrap="none" anchor="ctr"/>
            <a:lstStyle/>
            <a:p>
              <a:pPr eaLnBrk="1" hangingPunct="1"/>
              <a:endParaRPr lang="zh-CN" altLang="en-US"/>
            </a:p>
          </p:txBody>
        </p:sp>
        <p:sp>
          <p:nvSpPr>
            <p:cNvPr id="14412" name="Freeform 100"/>
            <p:cNvSpPr>
              <a:spLocks/>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79" name="Freeform 101"/>
          <p:cNvSpPr>
            <a:spLocks/>
          </p:cNvSpPr>
          <p:nvPr/>
        </p:nvSpPr>
        <p:spPr bwMode="auto">
          <a:xfrm>
            <a:off x="8181468"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0" name="Freeform 102"/>
          <p:cNvSpPr>
            <a:spLocks/>
          </p:cNvSpPr>
          <p:nvPr/>
        </p:nvSpPr>
        <p:spPr bwMode="auto">
          <a:xfrm>
            <a:off x="8638608"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1" name="Freeform 103"/>
          <p:cNvSpPr>
            <a:spLocks/>
          </p:cNvSpPr>
          <p:nvPr/>
        </p:nvSpPr>
        <p:spPr bwMode="auto">
          <a:xfrm>
            <a:off x="9171939"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2" name="Line 104"/>
          <p:cNvSpPr>
            <a:spLocks noChangeShapeType="1"/>
          </p:cNvSpPr>
          <p:nvPr/>
        </p:nvSpPr>
        <p:spPr bwMode="auto">
          <a:xfrm>
            <a:off x="7724327" y="1981659"/>
            <a:ext cx="761901"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83" name="Line 105"/>
          <p:cNvSpPr>
            <a:spLocks noChangeShapeType="1"/>
          </p:cNvSpPr>
          <p:nvPr/>
        </p:nvSpPr>
        <p:spPr bwMode="auto">
          <a:xfrm>
            <a:off x="8181468" y="1981659"/>
            <a:ext cx="304760"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84" name="Line 106"/>
          <p:cNvSpPr>
            <a:spLocks noChangeShapeType="1"/>
          </p:cNvSpPr>
          <p:nvPr/>
        </p:nvSpPr>
        <p:spPr bwMode="auto">
          <a:xfrm flipH="1">
            <a:off x="8486228" y="1981659"/>
            <a:ext cx="152380"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85" name="Line 107"/>
          <p:cNvSpPr>
            <a:spLocks noChangeShapeType="1"/>
          </p:cNvSpPr>
          <p:nvPr/>
        </p:nvSpPr>
        <p:spPr bwMode="auto">
          <a:xfrm flipH="1">
            <a:off x="8486228" y="1981659"/>
            <a:ext cx="685711"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86" name="Line 108"/>
          <p:cNvSpPr>
            <a:spLocks noChangeShapeType="1"/>
          </p:cNvSpPr>
          <p:nvPr/>
        </p:nvSpPr>
        <p:spPr bwMode="auto">
          <a:xfrm flipH="1">
            <a:off x="8105278" y="2286460"/>
            <a:ext cx="380950" cy="180975"/>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87" name="Group 115"/>
          <p:cNvGrpSpPr>
            <a:grpSpLocks/>
          </p:cNvGrpSpPr>
          <p:nvPr/>
        </p:nvGrpSpPr>
        <p:grpSpPr bwMode="auto">
          <a:xfrm>
            <a:off x="8638608" y="2510297"/>
            <a:ext cx="457140" cy="457200"/>
            <a:chOff x="832" y="2920"/>
            <a:chExt cx="288" cy="288"/>
          </a:xfrm>
        </p:grpSpPr>
        <p:sp>
          <p:nvSpPr>
            <p:cNvPr id="14409" name="Oval 116"/>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p:spPr>
          <p:txBody>
            <a:bodyPr wrap="none" anchor="ctr"/>
            <a:lstStyle/>
            <a:p>
              <a:pPr eaLnBrk="1" hangingPunct="1"/>
              <a:endParaRPr lang="zh-CN" altLang="en-US"/>
            </a:p>
          </p:txBody>
        </p:sp>
        <p:sp>
          <p:nvSpPr>
            <p:cNvPr id="14410" name="Freeform 117"/>
            <p:cNvSpPr>
              <a:spLocks/>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88" name="Line 118"/>
          <p:cNvSpPr>
            <a:spLocks noChangeShapeType="1"/>
          </p:cNvSpPr>
          <p:nvPr/>
        </p:nvSpPr>
        <p:spPr bwMode="auto">
          <a:xfrm>
            <a:off x="8486228" y="2280110"/>
            <a:ext cx="380950" cy="187325"/>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89" name="Group 119"/>
          <p:cNvGrpSpPr>
            <a:grpSpLocks/>
          </p:cNvGrpSpPr>
          <p:nvPr/>
        </p:nvGrpSpPr>
        <p:grpSpPr bwMode="auto">
          <a:xfrm>
            <a:off x="5695767" y="2500772"/>
            <a:ext cx="457140" cy="457200"/>
            <a:chOff x="832" y="2920"/>
            <a:chExt cx="288" cy="288"/>
          </a:xfrm>
        </p:grpSpPr>
        <p:sp>
          <p:nvSpPr>
            <p:cNvPr id="14407" name="Oval 120"/>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p:spPr>
          <p:txBody>
            <a:bodyPr wrap="none" anchor="ctr"/>
            <a:lstStyle/>
            <a:p>
              <a:pPr eaLnBrk="1" hangingPunct="1"/>
              <a:endParaRPr lang="zh-CN" altLang="en-US"/>
            </a:p>
          </p:txBody>
        </p:sp>
        <p:sp>
          <p:nvSpPr>
            <p:cNvPr id="14408" name="Freeform 121"/>
            <p:cNvSpPr>
              <a:spLocks/>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90" name="Freeform 122"/>
          <p:cNvSpPr>
            <a:spLocks/>
          </p:cNvSpPr>
          <p:nvPr/>
        </p:nvSpPr>
        <p:spPr bwMode="auto">
          <a:xfrm>
            <a:off x="6457667" y="1614947"/>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91" name="Line 123"/>
          <p:cNvSpPr>
            <a:spLocks noChangeShapeType="1"/>
          </p:cNvSpPr>
          <p:nvPr/>
        </p:nvSpPr>
        <p:spPr bwMode="auto">
          <a:xfrm>
            <a:off x="6457667" y="2024522"/>
            <a:ext cx="0" cy="457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92" name="Group 124"/>
          <p:cNvGrpSpPr>
            <a:grpSpLocks/>
          </p:cNvGrpSpPr>
          <p:nvPr/>
        </p:nvGrpSpPr>
        <p:grpSpPr bwMode="auto">
          <a:xfrm>
            <a:off x="6762428" y="2496009"/>
            <a:ext cx="457140" cy="457200"/>
            <a:chOff x="832" y="2920"/>
            <a:chExt cx="288" cy="288"/>
          </a:xfrm>
        </p:grpSpPr>
        <p:sp>
          <p:nvSpPr>
            <p:cNvPr id="14405" name="Oval 125"/>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p:spPr>
          <p:txBody>
            <a:bodyPr wrap="none" anchor="ctr"/>
            <a:lstStyle/>
            <a:p>
              <a:pPr eaLnBrk="1" hangingPunct="1"/>
              <a:endParaRPr lang="zh-CN" altLang="en-US"/>
            </a:p>
          </p:txBody>
        </p:sp>
        <p:sp>
          <p:nvSpPr>
            <p:cNvPr id="14406" name="Freeform 126"/>
            <p:cNvSpPr>
              <a:spLocks/>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93" name="Freeform 127"/>
          <p:cNvSpPr>
            <a:spLocks/>
          </p:cNvSpPr>
          <p:nvPr/>
        </p:nvSpPr>
        <p:spPr bwMode="auto">
          <a:xfrm>
            <a:off x="6976713"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94" name="Line 128"/>
          <p:cNvSpPr>
            <a:spLocks noChangeShapeType="1"/>
          </p:cNvSpPr>
          <p:nvPr/>
        </p:nvSpPr>
        <p:spPr bwMode="auto">
          <a:xfrm>
            <a:off x="6976713" y="2010234"/>
            <a:ext cx="0" cy="457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95" name="Line 129"/>
          <p:cNvSpPr>
            <a:spLocks noChangeShapeType="1"/>
          </p:cNvSpPr>
          <p:nvPr/>
        </p:nvSpPr>
        <p:spPr bwMode="auto">
          <a:xfrm>
            <a:off x="1705311" y="6048834"/>
            <a:ext cx="7771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6" name="Text Box 131"/>
          <p:cNvSpPr txBox="1">
            <a:spLocks noChangeArrowheads="1"/>
          </p:cNvSpPr>
          <p:nvPr/>
        </p:nvSpPr>
        <p:spPr bwMode="auto">
          <a:xfrm>
            <a:off x="1476741" y="5515434"/>
            <a:ext cx="1828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algn="ctr" eaLnBrk="1" hangingPunct="1">
              <a:spcBef>
                <a:spcPct val="50000"/>
              </a:spcBef>
            </a:pPr>
            <a:r>
              <a:rPr lang="zh-CN" altLang="en-US" sz="2400"/>
              <a:t>用户灵活性</a:t>
            </a:r>
          </a:p>
        </p:txBody>
      </p:sp>
      <p:sp>
        <p:nvSpPr>
          <p:cNvPr id="14397" name="Text Box 132"/>
          <p:cNvSpPr txBox="1">
            <a:spLocks noChangeArrowheads="1"/>
          </p:cNvSpPr>
          <p:nvPr/>
        </p:nvSpPr>
        <p:spPr bwMode="auto">
          <a:xfrm>
            <a:off x="4143393" y="55154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大</a:t>
            </a:r>
          </a:p>
        </p:txBody>
      </p:sp>
      <p:sp>
        <p:nvSpPr>
          <p:cNvPr id="14398" name="Text Box 133"/>
          <p:cNvSpPr txBox="1">
            <a:spLocks noChangeArrowheads="1"/>
          </p:cNvSpPr>
          <p:nvPr/>
        </p:nvSpPr>
        <p:spPr bwMode="auto">
          <a:xfrm>
            <a:off x="6200525" y="55154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小</a:t>
            </a:r>
          </a:p>
        </p:txBody>
      </p:sp>
      <p:sp>
        <p:nvSpPr>
          <p:cNvPr id="14399" name="Text Box 134"/>
          <p:cNvSpPr txBox="1">
            <a:spLocks noChangeArrowheads="1"/>
          </p:cNvSpPr>
          <p:nvPr/>
        </p:nvSpPr>
        <p:spPr bwMode="auto">
          <a:xfrm>
            <a:off x="8257658" y="55154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大</a:t>
            </a:r>
          </a:p>
        </p:txBody>
      </p:sp>
      <p:sp>
        <p:nvSpPr>
          <p:cNvPr id="14400" name="Line 135"/>
          <p:cNvSpPr>
            <a:spLocks noChangeShapeType="1"/>
          </p:cNvSpPr>
          <p:nvPr/>
        </p:nvSpPr>
        <p:spPr bwMode="auto">
          <a:xfrm>
            <a:off x="1705311" y="3610434"/>
            <a:ext cx="7771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1" name="Text Box 136"/>
          <p:cNvSpPr txBox="1">
            <a:spLocks noChangeArrowheads="1"/>
          </p:cNvSpPr>
          <p:nvPr/>
        </p:nvSpPr>
        <p:spPr bwMode="auto">
          <a:xfrm>
            <a:off x="1781501" y="3077034"/>
            <a:ext cx="1828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dirty="0"/>
              <a:t>利用多核</a:t>
            </a:r>
            <a:endParaRPr lang="en-US" altLang="zh-CN" sz="2400" dirty="0"/>
          </a:p>
        </p:txBody>
      </p:sp>
      <p:sp>
        <p:nvSpPr>
          <p:cNvPr id="14402" name="Text Box 137"/>
          <p:cNvSpPr txBox="1">
            <a:spLocks noChangeArrowheads="1"/>
          </p:cNvSpPr>
          <p:nvPr/>
        </p:nvSpPr>
        <p:spPr bwMode="auto">
          <a:xfrm>
            <a:off x="4143393" y="30770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差</a:t>
            </a:r>
          </a:p>
        </p:txBody>
      </p:sp>
      <p:sp>
        <p:nvSpPr>
          <p:cNvPr id="14403" name="Text Box 138"/>
          <p:cNvSpPr txBox="1">
            <a:spLocks noChangeArrowheads="1"/>
          </p:cNvSpPr>
          <p:nvPr/>
        </p:nvSpPr>
        <p:spPr bwMode="auto">
          <a:xfrm>
            <a:off x="6200525" y="30770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好</a:t>
            </a:r>
          </a:p>
        </p:txBody>
      </p:sp>
      <p:sp>
        <p:nvSpPr>
          <p:cNvPr id="14404" name="Text Box 139"/>
          <p:cNvSpPr txBox="1">
            <a:spLocks noChangeArrowheads="1"/>
          </p:cNvSpPr>
          <p:nvPr/>
        </p:nvSpPr>
        <p:spPr bwMode="auto">
          <a:xfrm>
            <a:off x="8257658" y="30770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charset="0"/>
                <a:ea typeface="宋体" charset="-122"/>
              </a:defRPr>
            </a:lvl1pPr>
            <a:lvl2pPr>
              <a:defRPr sz="2800" b="1">
                <a:solidFill>
                  <a:schemeClr val="tx1"/>
                </a:solidFill>
                <a:latin typeface="Arial" charset="0"/>
                <a:ea typeface="宋体" charset="-122"/>
              </a:defRPr>
            </a:lvl2pPr>
            <a:lvl3pPr>
              <a:defRPr sz="2000">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eaLnBrk="0" hangingPunct="0">
              <a:buFont typeface="Times New Roman" pitchFamily="18" charset="0"/>
              <a:defRPr>
                <a:solidFill>
                  <a:schemeClr val="tx1"/>
                </a:solidFill>
                <a:latin typeface="Arial" charset="0"/>
                <a:ea typeface="宋体" charset="-122"/>
              </a:defRPr>
            </a:lvl6pPr>
            <a:lvl7pPr eaLnBrk="0" hangingPunct="0">
              <a:buFont typeface="Times New Roman" pitchFamily="18" charset="0"/>
              <a:defRPr>
                <a:solidFill>
                  <a:schemeClr val="tx1"/>
                </a:solidFill>
                <a:latin typeface="Arial" charset="0"/>
                <a:ea typeface="宋体" charset="-122"/>
              </a:defRPr>
            </a:lvl7pPr>
            <a:lvl8pPr eaLnBrk="0" hangingPunct="0">
              <a:buFont typeface="Times New Roman" pitchFamily="18" charset="0"/>
              <a:defRPr>
                <a:solidFill>
                  <a:schemeClr val="tx1"/>
                </a:solidFill>
                <a:latin typeface="Arial" charset="0"/>
                <a:ea typeface="宋体" charset="-122"/>
              </a:defRPr>
            </a:lvl8pPr>
            <a:lvl9pPr eaLnBrk="0" hangingPunct="0">
              <a:buFont typeface="Times New Roman" pitchFamily="18" charset="0"/>
              <a:defRPr>
                <a:solidFill>
                  <a:schemeClr val="tx1"/>
                </a:solidFill>
                <a:latin typeface="Arial" charset="0"/>
                <a:ea typeface="宋体" charset="-122"/>
              </a:defRPr>
            </a:lvl9pPr>
          </a:lstStyle>
          <a:p>
            <a:pPr eaLnBrk="1" hangingPunct="1">
              <a:spcBef>
                <a:spcPct val="50000"/>
              </a:spcBef>
            </a:pPr>
            <a:r>
              <a:rPr lang="zh-CN" altLang="en-US" sz="2400"/>
              <a:t>好</a:t>
            </a:r>
          </a:p>
        </p:txBody>
      </p:sp>
    </p:spTree>
    <p:extLst>
      <p:ext uri="{BB962C8B-B14F-4D97-AF65-F5344CB8AC3E}">
        <p14:creationId xmlns:p14="http://schemas.microsoft.com/office/powerpoint/2010/main" val="42427420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smtClean="0">
                <a:latin typeface="宋体" panose="02010600030101010101" pitchFamily="2" charset="-122"/>
                <a:ea typeface="宋体" panose="02010600030101010101" pitchFamily="2" charset="-122"/>
              </a:rPr>
              <a:t>进程模型与线程模型</a:t>
            </a:r>
            <a:endParaRPr lang="zh-CN" altLang="en-US" dirty="0" smtClean="0">
              <a:latin typeface="宋体" panose="02010600030101010101" pitchFamily="2" charset="-122"/>
              <a:ea typeface="宋体" panose="02010600030101010101" pitchFamily="2" charset="-122"/>
            </a:endParaRPr>
          </a:p>
        </p:txBody>
      </p:sp>
      <p:sp>
        <p:nvSpPr>
          <p:cNvPr id="81" name="Rectangle 4"/>
          <p:cNvSpPr>
            <a:spLocks noChangeArrowheads="1"/>
          </p:cNvSpPr>
          <p:nvPr/>
        </p:nvSpPr>
        <p:spPr bwMode="auto">
          <a:xfrm>
            <a:off x="581499" y="854075"/>
            <a:ext cx="11305702"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latinLnBrk="0"/>
            <a:r>
              <a:rPr lang="zh-CN" altLang="en-US" sz="2400" dirty="0">
                <a:latin typeface="宋体" panose="02010600030101010101" pitchFamily="2" charset="-122"/>
                <a:ea typeface="宋体" panose="02010600030101010101" pitchFamily="2" charset="-122"/>
              </a:rPr>
              <a:t>根据进程与线程的设置，操作系统大致分为如下类型：</a:t>
            </a:r>
          </a:p>
          <a:p>
            <a:pPr latinLnBrk="0"/>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、单进程、单线程：</a:t>
            </a:r>
            <a:r>
              <a:rPr lang="en-US" altLang="zh-CN" sz="2400" dirty="0">
                <a:latin typeface="宋体" panose="02010600030101010101" pitchFamily="2" charset="-122"/>
                <a:ea typeface="宋体" panose="02010600030101010101" pitchFamily="2" charset="-122"/>
              </a:rPr>
              <a:t>MS-DOS</a:t>
            </a:r>
            <a:r>
              <a:rPr lang="zh-CN" altLang="en-US" sz="2400" dirty="0">
                <a:latin typeface="宋体" panose="02010600030101010101" pitchFamily="2" charset="-122"/>
                <a:ea typeface="宋体" panose="02010600030101010101" pitchFamily="2" charset="-122"/>
              </a:rPr>
              <a:t>大致是这种操作系统；</a:t>
            </a:r>
          </a:p>
          <a:p>
            <a:pPr latinLnBrk="0"/>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、多进程、单线程：多数</a:t>
            </a:r>
            <a:r>
              <a:rPr lang="en-US" altLang="zh-CN" sz="2400" dirty="0" smtClean="0">
                <a:latin typeface="宋体" panose="02010600030101010101" pitchFamily="2" charset="-122"/>
                <a:ea typeface="宋体" panose="02010600030101010101" pitchFamily="2" charset="-122"/>
              </a:rPr>
              <a:t>UNIX</a:t>
            </a:r>
            <a:r>
              <a:rPr lang="zh-CN" altLang="en-US" sz="2400" dirty="0" smtClean="0">
                <a:latin typeface="宋体" panose="02010600030101010101" pitchFamily="2" charset="-122"/>
                <a:ea typeface="宋体" panose="02010600030101010101" pitchFamily="2" charset="-122"/>
              </a:rPr>
              <a:t>是</a:t>
            </a:r>
            <a:r>
              <a:rPr lang="zh-CN" altLang="en-US" sz="2400" dirty="0">
                <a:latin typeface="宋体" panose="02010600030101010101" pitchFamily="2" charset="-122"/>
                <a:ea typeface="宋体" panose="02010600030101010101" pitchFamily="2" charset="-122"/>
              </a:rPr>
              <a:t>这种操作系统；</a:t>
            </a:r>
          </a:p>
          <a:p>
            <a:pPr latinLnBrk="0"/>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、多进程、多线程：</a:t>
            </a:r>
            <a:r>
              <a:rPr lang="en-US" altLang="zh-CN" sz="2400" dirty="0">
                <a:latin typeface="宋体" panose="02010600030101010101" pitchFamily="2" charset="-122"/>
                <a:ea typeface="宋体" panose="02010600030101010101" pitchFamily="2" charset="-122"/>
              </a:rPr>
              <a:t>Windows NT</a:t>
            </a:r>
            <a:r>
              <a:rPr lang="zh-CN" altLang="en-US" sz="2400" dirty="0">
                <a:latin typeface="宋体" panose="02010600030101010101" pitchFamily="2" charset="-122"/>
                <a:ea typeface="宋体" panose="02010600030101010101" pitchFamily="2" charset="-122"/>
              </a:rPr>
              <a:t>（以及基于</a:t>
            </a:r>
            <a:r>
              <a:rPr lang="en-US" altLang="zh-CN" sz="2400" dirty="0">
                <a:latin typeface="宋体" panose="02010600030101010101" pitchFamily="2" charset="-122"/>
                <a:ea typeface="宋体" panose="02010600030101010101" pitchFamily="2" charset="-122"/>
              </a:rPr>
              <a:t>NT</a:t>
            </a:r>
            <a:r>
              <a:rPr lang="zh-CN" altLang="en-US" sz="2400" dirty="0">
                <a:latin typeface="宋体" panose="02010600030101010101" pitchFamily="2" charset="-122"/>
                <a:ea typeface="宋体" panose="02010600030101010101" pitchFamily="2" charset="-122"/>
              </a:rPr>
              <a:t>内核的</a:t>
            </a:r>
            <a:r>
              <a:rPr lang="en-US" altLang="zh-CN" sz="2400" dirty="0">
                <a:latin typeface="宋体" panose="02010600030101010101" pitchFamily="2" charset="-122"/>
                <a:ea typeface="宋体" panose="02010600030101010101" pitchFamily="2" charset="-122"/>
              </a:rPr>
              <a:t>Windows 2000</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XP</a:t>
            </a:r>
            <a:r>
              <a:rPr lang="zh-CN" altLang="en-US" sz="2400" dirty="0" smtClean="0">
                <a:latin typeface="宋体" panose="02010600030101010101" pitchFamily="2" charset="-122"/>
                <a:ea typeface="宋体" panose="02010600030101010101" pitchFamily="2" charset="-122"/>
              </a:rPr>
              <a:t>等）、</a:t>
            </a:r>
            <a:r>
              <a:rPr lang="en-US" altLang="zh-CN" sz="2400" dirty="0" smtClean="0">
                <a:latin typeface="宋体" panose="02010600030101010101" pitchFamily="2" charset="-122"/>
                <a:ea typeface="宋体" panose="02010600030101010101" pitchFamily="2" charset="-122"/>
              </a:rPr>
              <a:t>	Solaris </a:t>
            </a:r>
            <a:r>
              <a:rPr lang="en-US" altLang="zh-CN" sz="2400" dirty="0" err="1">
                <a:latin typeface="宋体" panose="02010600030101010101" pitchFamily="2" charset="-122"/>
                <a:ea typeface="宋体" panose="02010600030101010101" pitchFamily="2" charset="-122"/>
              </a:rPr>
              <a:t>2.x</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OS/2</a:t>
            </a:r>
            <a:r>
              <a:rPr lang="zh-CN" altLang="en-US" sz="2400" dirty="0">
                <a:latin typeface="宋体" panose="02010600030101010101" pitchFamily="2" charset="-122"/>
                <a:ea typeface="宋体" panose="02010600030101010101" pitchFamily="2" charset="-122"/>
              </a:rPr>
              <a:t>都是这种操作系统；</a:t>
            </a:r>
          </a:p>
          <a:p>
            <a:pPr latinLnBrk="0"/>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、单进程、多线程：</a:t>
            </a:r>
            <a:r>
              <a:rPr lang="en-US" altLang="zh-CN" sz="2400" dirty="0" err="1">
                <a:latin typeface="宋体" panose="02010600030101010101" pitchFamily="2" charset="-122"/>
                <a:ea typeface="宋体" panose="02010600030101010101" pitchFamily="2" charset="-122"/>
              </a:rPr>
              <a:t>vxWorks</a:t>
            </a:r>
            <a:r>
              <a:rPr lang="zh-CN" altLang="en-US" sz="2400" dirty="0">
                <a:latin typeface="宋体" panose="02010600030101010101" pitchFamily="2" charset="-122"/>
                <a:ea typeface="宋体" panose="02010600030101010101" pitchFamily="2" charset="-122"/>
              </a:rPr>
              <a:t>就是这种操作系统。</a:t>
            </a:r>
            <a:r>
              <a:rPr lang="en-US" altLang="zh-CN" sz="2400" dirty="0" err="1">
                <a:latin typeface="宋体" panose="02010600030101010101" pitchFamily="2" charset="-122"/>
                <a:ea typeface="宋体" panose="02010600030101010101" pitchFamily="2" charset="-122"/>
              </a:rPr>
              <a:t>vxWorks</a:t>
            </a:r>
            <a:r>
              <a:rPr lang="zh-CN" altLang="en-US" sz="2400" dirty="0">
                <a:latin typeface="宋体" panose="02010600030101010101" pitchFamily="2" charset="-122"/>
                <a:ea typeface="宋体" panose="02010600030101010101" pitchFamily="2" charset="-122"/>
              </a:rPr>
              <a:t>只有一个进程（内存</a:t>
            </a:r>
            <a:r>
              <a:rPr lang="zh-CN" altLang="en-US" sz="2400" dirty="0" smtClean="0">
                <a:latin typeface="宋体" panose="02010600030101010101" pitchFamily="2" charset="-122"/>
                <a:ea typeface="宋体" panose="02010600030101010101" pitchFamily="2" charset="-122"/>
              </a:rPr>
              <a:t>空</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间</a:t>
            </a:r>
            <a:r>
              <a:rPr lang="zh-CN" altLang="en-US" sz="2400" dirty="0">
                <a:latin typeface="宋体" panose="02010600030101010101" pitchFamily="2" charset="-122"/>
                <a:ea typeface="宋体" panose="02010600030101010101" pitchFamily="2" charset="-122"/>
              </a:rPr>
              <a:t>和资源分配），其任务的概念与</a:t>
            </a:r>
            <a:r>
              <a:rPr lang="zh-CN" altLang="en-US" sz="2400" dirty="0" smtClean="0">
                <a:latin typeface="宋体" panose="02010600030101010101" pitchFamily="2" charset="-122"/>
                <a:ea typeface="宋体" panose="02010600030101010101" pitchFamily="2" charset="-122"/>
              </a:rPr>
              <a:t>线程相当</a:t>
            </a:r>
            <a:r>
              <a:rPr lang="zh-CN" altLang="en-US" sz="2400" dirty="0">
                <a:latin typeface="宋体" panose="02010600030101010101" pitchFamily="2" charset="-122"/>
                <a:ea typeface="宋体" panose="02010600030101010101" pitchFamily="2" charset="-122"/>
              </a:rPr>
              <a:t>，所有</a:t>
            </a:r>
            <a:r>
              <a:rPr lang="zh-CN" altLang="en-US" sz="2400" dirty="0" smtClean="0">
                <a:latin typeface="宋体" panose="02010600030101010101" pitchFamily="2" charset="-122"/>
                <a:ea typeface="宋体" panose="02010600030101010101" pitchFamily="2" charset="-122"/>
              </a:rPr>
              <a:t>任务间</a:t>
            </a:r>
            <a:r>
              <a:rPr lang="zh-CN" altLang="en-US" sz="2400" dirty="0">
                <a:latin typeface="宋体" panose="02010600030101010101" pitchFamily="2" charset="-122"/>
                <a:ea typeface="宋体" panose="02010600030101010101" pitchFamily="2" charset="-122"/>
              </a:rPr>
              <a:t>共享内存</a:t>
            </a:r>
            <a:r>
              <a:rPr lang="zh-CN" altLang="en-US" sz="2400" dirty="0" smtClean="0">
                <a:latin typeface="宋体" panose="02010600030101010101" pitchFamily="2" charset="-122"/>
                <a:ea typeface="宋体" panose="02010600030101010101" pitchFamily="2" charset="-122"/>
              </a:rPr>
              <a:t>和资源</a:t>
            </a:r>
            <a:r>
              <a:rPr lang="zh-CN" altLang="en-US" sz="24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8382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xEl>
                                              <p:pRg st="1" end="1"/>
                                            </p:txEl>
                                          </p:spTgt>
                                        </p:tgtEl>
                                        <p:attrNameLst>
                                          <p:attrName>style.visibility</p:attrName>
                                        </p:attrNameLst>
                                      </p:cBhvr>
                                      <p:to>
                                        <p:strVal val="visible"/>
                                      </p:to>
                                    </p:set>
                                    <p:anim calcmode="lin" valueType="num">
                                      <p:cBhvr additive="base">
                                        <p:cTn id="7"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
                                            <p:txEl>
                                              <p:pRg st="2" end="2"/>
                                            </p:txEl>
                                          </p:spTgt>
                                        </p:tgtEl>
                                        <p:attrNameLst>
                                          <p:attrName>style.visibility</p:attrName>
                                        </p:attrNameLst>
                                      </p:cBhvr>
                                      <p:to>
                                        <p:strVal val="visible"/>
                                      </p:to>
                                    </p:set>
                                    <p:anim calcmode="lin" valueType="num">
                                      <p:cBhvr additive="base">
                                        <p:cTn id="13"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
                                            <p:txEl>
                                              <p:pRg st="3" end="3"/>
                                            </p:txEl>
                                          </p:spTgt>
                                        </p:tgtEl>
                                        <p:attrNameLst>
                                          <p:attrName>style.visibility</p:attrName>
                                        </p:attrNameLst>
                                      </p:cBhvr>
                                      <p:to>
                                        <p:strVal val="visible"/>
                                      </p:to>
                                    </p:set>
                                    <p:anim calcmode="lin" valueType="num">
                                      <p:cBhvr additive="base">
                                        <p:cTn id="19"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
                                            <p:txEl>
                                              <p:pRg st="4" end="4"/>
                                            </p:txEl>
                                          </p:spTgt>
                                        </p:tgtEl>
                                        <p:attrNameLst>
                                          <p:attrName>style.visibility</p:attrName>
                                        </p:attrNameLst>
                                      </p:cBhvr>
                                      <p:to>
                                        <p:strVal val="visible"/>
                                      </p:to>
                                    </p:set>
                                    <p:anim calcmode="lin" valueType="num">
                                      <p:cBhvr additive="base">
                                        <p:cTn id="25" dur="500" fill="hold"/>
                                        <p:tgtEl>
                                          <p:spTgt spid="8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dirty="0" smtClean="0">
                <a:solidFill>
                  <a:srgbClr val="006699"/>
                </a:solidFill>
                <a:latin typeface="黑体" pitchFamily="2" charset="-122"/>
                <a:ea typeface="黑体" pitchFamily="2" charset="-122"/>
              </a:rPr>
              <a:t>4.4 </a:t>
            </a:r>
            <a:r>
              <a:rPr kumimoji="0" lang="zh-CN" altLang="en-US" sz="3200" b="1" dirty="0">
                <a:solidFill>
                  <a:srgbClr val="006699"/>
                </a:solidFill>
                <a:latin typeface="黑体" pitchFamily="2" charset="-122"/>
                <a:ea typeface="黑体" pitchFamily="2" charset="-122"/>
              </a:rPr>
              <a:t>线程库</a:t>
            </a:r>
          </a:p>
        </p:txBody>
      </p:sp>
      <p:sp>
        <p:nvSpPr>
          <p:cNvPr id="357419" name="Rectangle 43"/>
          <p:cNvSpPr>
            <a:spLocks noChangeArrowheads="1"/>
          </p:cNvSpPr>
          <p:nvPr/>
        </p:nvSpPr>
        <p:spPr bwMode="auto">
          <a:xfrm>
            <a:off x="1121687" y="954089"/>
            <a:ext cx="10124815" cy="94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ea typeface="宋体" pitchFamily="2" charset="-122"/>
                <a:sym typeface="Symbol" pitchFamily="18" charset="2"/>
              </a:rPr>
              <a:t>线程库：</a:t>
            </a:r>
            <a:r>
              <a:rPr lang="zh-CN" altLang="en-US" sz="2400" b="1">
                <a:ea typeface="宋体" pitchFamily="2" charset="-122"/>
                <a:sym typeface="Symbol" pitchFamily="18" charset="2"/>
              </a:rPr>
              <a:t>为程序员提供的用来创建和管理线程的</a:t>
            </a:r>
            <a:r>
              <a:rPr lang="en-US" altLang="zh-CN" sz="2400" b="1">
                <a:ea typeface="宋体" pitchFamily="2" charset="-122"/>
                <a:sym typeface="Symbol" pitchFamily="18" charset="2"/>
              </a:rPr>
              <a:t>API</a:t>
            </a:r>
            <a:endParaRPr lang="zh-CN" altLang="zh-CN" sz="2400" b="1">
              <a:ea typeface="宋体" pitchFamily="2" charset="-122"/>
              <a:sym typeface="Symbol" pitchFamily="18" charset="2"/>
            </a:endParaRPr>
          </a:p>
        </p:txBody>
      </p:sp>
      <p:sp>
        <p:nvSpPr>
          <p:cNvPr id="357420" name="Rectangle 44"/>
          <p:cNvSpPr>
            <a:spLocks noChangeArrowheads="1"/>
          </p:cNvSpPr>
          <p:nvPr/>
        </p:nvSpPr>
        <p:spPr bwMode="auto">
          <a:xfrm>
            <a:off x="1115339" y="1476375"/>
            <a:ext cx="10264497" cy="5100638"/>
          </a:xfrm>
          <a:prstGeom prst="rect">
            <a:avLst/>
          </a:prstGeom>
          <a:noFill/>
          <a:ln w="12700">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Verdana" pitchFamily="34" charset="0"/>
                <a:ea typeface="ＭＳ Ｐゴシック" pitchFamily="34" charset="-128"/>
              </a:defRPr>
            </a:lvl1pPr>
            <a:lvl2pPr marL="711200" indent="-531813">
              <a:defRPr sz="2800">
                <a:solidFill>
                  <a:schemeClr val="tx1"/>
                </a:solidFill>
                <a:latin typeface="Verdana" pitchFamily="34" charset="0"/>
                <a:ea typeface="ＭＳ Ｐゴシック" pitchFamily="34" charset="-128"/>
              </a:defRPr>
            </a:lvl2pPr>
            <a:lvl3pPr marL="1166813" indent="-276225">
              <a:defRPr sz="2800">
                <a:solidFill>
                  <a:schemeClr val="tx1"/>
                </a:solidFill>
                <a:latin typeface="Verdana" pitchFamily="34" charset="0"/>
                <a:ea typeface="ＭＳ Ｐゴシック" pitchFamily="34" charset="-128"/>
              </a:defRPr>
            </a:lvl3pPr>
            <a:lvl4pPr marL="1600200" indent="-228600">
              <a:defRPr sz="2800">
                <a:solidFill>
                  <a:schemeClr val="tx1"/>
                </a:solidFill>
                <a:latin typeface="Verdana" pitchFamily="34" charset="0"/>
                <a:ea typeface="ＭＳ Ｐゴシック" pitchFamily="34" charset="-128"/>
              </a:defRPr>
            </a:lvl4pPr>
            <a:lvl5pPr marL="2057400" indent="-228600">
              <a:defRPr sz="2800">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9pPr>
          </a:lstStyle>
          <a:p>
            <a:pPr eaLnBrk="1" hangingPunct="1">
              <a:lnSpc>
                <a:spcPct val="130000"/>
              </a:lnSpc>
              <a:buClr>
                <a:srgbClr val="A50021"/>
              </a:buClr>
              <a:buSzPct val="90000"/>
              <a:buFont typeface="Wingdings" pitchFamily="2" charset="2"/>
              <a:buChar char="n"/>
            </a:pPr>
            <a:r>
              <a:rPr lang="zh-CN" altLang="en-US" sz="2400" b="1">
                <a:latin typeface="Arial" charset="0"/>
                <a:ea typeface="宋体" pitchFamily="2" charset="-122"/>
              </a:rPr>
              <a:t> 有两种方法实现线程库：</a:t>
            </a:r>
          </a:p>
          <a:p>
            <a:pPr eaLnBrk="1" hangingPunct="1">
              <a:lnSpc>
                <a:spcPct val="130000"/>
              </a:lnSpc>
              <a:buClr>
                <a:srgbClr val="008000"/>
              </a:buClr>
              <a:buSzPct val="80000"/>
              <a:buFont typeface="Wingdings" pitchFamily="2" charset="2"/>
              <a:buNone/>
            </a:pPr>
            <a:r>
              <a:rPr lang="zh-CN" altLang="en-US" sz="2400" b="1">
                <a:solidFill>
                  <a:srgbClr val="CC0000"/>
                </a:solidFill>
                <a:latin typeface="Arial" charset="0"/>
                <a:ea typeface="宋体" pitchFamily="2" charset="-122"/>
              </a:rPr>
              <a:t>（</a:t>
            </a:r>
            <a:r>
              <a:rPr lang="en-US" altLang="zh-CN" sz="2400" b="1">
                <a:solidFill>
                  <a:srgbClr val="CC0000"/>
                </a:solidFill>
                <a:latin typeface="Arial" charset="0"/>
                <a:ea typeface="宋体" pitchFamily="2" charset="-122"/>
              </a:rPr>
              <a:t>1</a:t>
            </a:r>
            <a:r>
              <a:rPr lang="zh-CN" altLang="en-US" sz="2400" b="1">
                <a:solidFill>
                  <a:srgbClr val="CC0000"/>
                </a:solidFill>
                <a:latin typeface="Arial" charset="0"/>
                <a:ea typeface="宋体" pitchFamily="2" charset="-122"/>
              </a:rPr>
              <a:t>）用户线程库：</a:t>
            </a:r>
          </a:p>
          <a:p>
            <a:pPr lvl="1" eaLnBrk="1" hangingPunct="1">
              <a:lnSpc>
                <a:spcPct val="130000"/>
              </a:lnSpc>
              <a:buClr>
                <a:srgbClr val="008000"/>
              </a:buClr>
              <a:buSzPct val="80000"/>
              <a:buFont typeface="Wingdings" pitchFamily="2" charset="2"/>
              <a:buChar char="n"/>
            </a:pPr>
            <a:endParaRPr lang="zh-CN" altLang="en-US" sz="2000" b="1">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a:latin typeface="Arial" charset="0"/>
              <a:ea typeface="宋体" pitchFamily="2" charset="-122"/>
            </a:endParaRPr>
          </a:p>
          <a:p>
            <a:pPr eaLnBrk="1" hangingPunct="1">
              <a:lnSpc>
                <a:spcPct val="130000"/>
              </a:lnSpc>
              <a:buClr>
                <a:srgbClr val="008000"/>
              </a:buClr>
              <a:buSzPct val="80000"/>
              <a:buFont typeface="Wingdings" pitchFamily="2" charset="2"/>
              <a:buNone/>
            </a:pPr>
            <a:r>
              <a:rPr lang="zh-CN" altLang="en-US" sz="2400" b="1">
                <a:solidFill>
                  <a:srgbClr val="CC0000"/>
                </a:solidFill>
                <a:latin typeface="Arial" charset="0"/>
                <a:ea typeface="宋体" pitchFamily="2" charset="-122"/>
              </a:rPr>
              <a:t>（</a:t>
            </a:r>
            <a:r>
              <a:rPr lang="en-US" altLang="zh-CN" sz="2400" b="1">
                <a:solidFill>
                  <a:srgbClr val="CC0000"/>
                </a:solidFill>
                <a:latin typeface="Arial" charset="0"/>
                <a:ea typeface="宋体" pitchFamily="2" charset="-122"/>
              </a:rPr>
              <a:t>2</a:t>
            </a:r>
            <a:r>
              <a:rPr lang="zh-CN" altLang="en-US" sz="2400" b="1">
                <a:solidFill>
                  <a:srgbClr val="CC0000"/>
                </a:solidFill>
                <a:latin typeface="Arial" charset="0"/>
                <a:ea typeface="宋体" pitchFamily="2" charset="-122"/>
              </a:rPr>
              <a:t>）内核线程库：</a:t>
            </a:r>
          </a:p>
          <a:p>
            <a:pPr lvl="1" eaLnBrk="1" hangingPunct="1">
              <a:lnSpc>
                <a:spcPct val="130000"/>
              </a:lnSpc>
              <a:buClr>
                <a:srgbClr val="008000"/>
              </a:buClr>
              <a:buSzPct val="80000"/>
              <a:buFont typeface="Wingdings" pitchFamily="2" charset="2"/>
              <a:buChar char="n"/>
            </a:pPr>
            <a:endParaRPr lang="zh-CN" altLang="en-US" sz="2000" b="1">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a:latin typeface="Arial" charset="0"/>
              <a:ea typeface="宋体" pitchFamily="2" charset="-122"/>
            </a:endParaRPr>
          </a:p>
        </p:txBody>
      </p:sp>
      <p:sp>
        <p:nvSpPr>
          <p:cNvPr id="357421" name="Rectangle 45"/>
          <p:cNvSpPr>
            <a:spLocks noChangeArrowheads="1"/>
          </p:cNvSpPr>
          <p:nvPr/>
        </p:nvSpPr>
        <p:spPr bwMode="auto">
          <a:xfrm>
            <a:off x="1775653" y="4857751"/>
            <a:ext cx="948989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a:defRPr sz="2800">
                <a:solidFill>
                  <a:schemeClr val="tx1"/>
                </a:solidFill>
                <a:latin typeface="Verdana" pitchFamily="34" charset="0"/>
                <a:ea typeface="ＭＳ Ｐゴシック" pitchFamily="34" charset="-128"/>
              </a:defRPr>
            </a:lvl1pPr>
            <a:lvl2pPr marL="711200" indent="-254000">
              <a:defRPr sz="2800">
                <a:solidFill>
                  <a:schemeClr val="tx1"/>
                </a:solidFill>
                <a:latin typeface="Verdana" pitchFamily="34" charset="0"/>
                <a:ea typeface="ＭＳ Ｐゴシック" pitchFamily="34" charset="-128"/>
              </a:defRPr>
            </a:lvl2pPr>
            <a:lvl3pPr marL="1166813" indent="-276225">
              <a:defRPr sz="2800">
                <a:solidFill>
                  <a:schemeClr val="tx1"/>
                </a:solidFill>
                <a:latin typeface="Verdana" pitchFamily="34" charset="0"/>
                <a:ea typeface="ＭＳ Ｐゴシック" pitchFamily="34" charset="-128"/>
              </a:defRPr>
            </a:lvl3pPr>
            <a:lvl4pPr marL="1600200" indent="-228600">
              <a:defRPr sz="2800">
                <a:solidFill>
                  <a:schemeClr val="tx1"/>
                </a:solidFill>
                <a:latin typeface="Verdana" pitchFamily="34" charset="0"/>
                <a:ea typeface="ＭＳ Ｐゴシック" pitchFamily="34" charset="-128"/>
              </a:defRPr>
            </a:lvl4pPr>
            <a:lvl5pPr marL="2057400" indent="-228600">
              <a:defRPr sz="2800">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9pPr>
          </a:lstStyle>
          <a:p>
            <a:pPr eaLnBrk="1" hangingPunct="1">
              <a:lnSpc>
                <a:spcPct val="130000"/>
              </a:lnSpc>
              <a:buClr>
                <a:srgbClr val="008000"/>
              </a:buClr>
              <a:buSzPct val="80000"/>
              <a:buFont typeface="Wingdings" pitchFamily="2" charset="2"/>
              <a:buChar char="n"/>
            </a:pPr>
            <a:r>
              <a:rPr lang="zh-CN" altLang="en-US" sz="2000" b="1">
                <a:latin typeface="Arial" charset="0"/>
                <a:ea typeface="宋体" pitchFamily="2" charset="-122"/>
              </a:rPr>
              <a:t>由操作系统直接提供的线程库。其所有代码和数据结构存在于内核空间中。</a:t>
            </a:r>
          </a:p>
          <a:p>
            <a:pPr eaLnBrk="1" hangingPunct="1">
              <a:lnSpc>
                <a:spcPct val="130000"/>
              </a:lnSpc>
              <a:buClr>
                <a:srgbClr val="008000"/>
              </a:buClr>
              <a:buSzPct val="80000"/>
              <a:buFont typeface="Wingdings" pitchFamily="2" charset="2"/>
              <a:buChar char="n"/>
            </a:pPr>
            <a:r>
              <a:rPr lang="zh-CN" altLang="en-US" sz="2000" b="1">
                <a:latin typeface="Arial" charset="0"/>
                <a:ea typeface="宋体" pitchFamily="2" charset="-122"/>
              </a:rPr>
              <a:t>调用库中的一个</a:t>
            </a:r>
            <a:r>
              <a:rPr lang="en-US" altLang="zh-CN" sz="2000" b="1">
                <a:latin typeface="Arial" charset="0"/>
                <a:ea typeface="宋体" pitchFamily="2" charset="-122"/>
              </a:rPr>
              <a:t>API</a:t>
            </a:r>
            <a:r>
              <a:rPr lang="zh-CN" altLang="en-US" sz="2000" b="1">
                <a:latin typeface="Arial" charset="0"/>
                <a:ea typeface="宋体" pitchFamily="2" charset="-122"/>
              </a:rPr>
              <a:t>函数通常会导致对内核的</a:t>
            </a:r>
            <a:r>
              <a:rPr lang="zh-CN" altLang="en-US" sz="2000" b="1">
                <a:solidFill>
                  <a:srgbClr val="CC0000"/>
                </a:solidFill>
                <a:latin typeface="Arial" charset="0"/>
                <a:ea typeface="宋体" pitchFamily="2" charset="-122"/>
              </a:rPr>
              <a:t>系统调用</a:t>
            </a:r>
            <a:r>
              <a:rPr lang="zh-CN" altLang="en-US" sz="2000" b="1">
                <a:latin typeface="Arial" charset="0"/>
                <a:ea typeface="宋体" pitchFamily="2" charset="-122"/>
              </a:rPr>
              <a:t>。</a:t>
            </a:r>
          </a:p>
          <a:p>
            <a:pPr eaLnBrk="1" hangingPunct="1">
              <a:lnSpc>
                <a:spcPct val="130000"/>
              </a:lnSpc>
              <a:buClr>
                <a:srgbClr val="008000"/>
              </a:buClr>
              <a:buSzPct val="80000"/>
              <a:buFont typeface="Wingdings" pitchFamily="2" charset="2"/>
              <a:buChar char="n"/>
            </a:pPr>
            <a:r>
              <a:rPr lang="zh-CN" altLang="en-US" sz="2000" b="1">
                <a:latin typeface="Arial" charset="0"/>
                <a:ea typeface="宋体" pitchFamily="2" charset="-122"/>
              </a:rPr>
              <a:t>操作系统提供的</a:t>
            </a:r>
            <a:r>
              <a:rPr lang="en-US" altLang="zh-CN" sz="2000" b="1">
                <a:latin typeface="Arial" charset="0"/>
                <a:ea typeface="宋体" pitchFamily="2" charset="-122"/>
              </a:rPr>
              <a:t>API</a:t>
            </a:r>
            <a:r>
              <a:rPr lang="zh-CN" altLang="en-US" sz="2000" b="1">
                <a:latin typeface="Arial" charset="0"/>
                <a:ea typeface="宋体" pitchFamily="2" charset="-122"/>
              </a:rPr>
              <a:t>。</a:t>
            </a:r>
          </a:p>
        </p:txBody>
      </p:sp>
      <p:sp>
        <p:nvSpPr>
          <p:cNvPr id="357422" name="Rectangle 46"/>
          <p:cNvSpPr>
            <a:spLocks noChangeArrowheads="1"/>
          </p:cNvSpPr>
          <p:nvPr/>
        </p:nvSpPr>
        <p:spPr bwMode="auto">
          <a:xfrm>
            <a:off x="1792584" y="2392363"/>
            <a:ext cx="9549157"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a:defRPr sz="2800">
                <a:solidFill>
                  <a:schemeClr val="tx1"/>
                </a:solidFill>
                <a:latin typeface="Verdana" pitchFamily="34" charset="0"/>
                <a:ea typeface="ＭＳ Ｐゴシック" pitchFamily="34" charset="-128"/>
              </a:defRPr>
            </a:lvl1pPr>
            <a:lvl2pPr marL="711200" indent="-254000">
              <a:defRPr sz="2800">
                <a:solidFill>
                  <a:schemeClr val="tx1"/>
                </a:solidFill>
                <a:latin typeface="Verdana" pitchFamily="34" charset="0"/>
                <a:ea typeface="ＭＳ Ｐゴシック" pitchFamily="34" charset="-128"/>
              </a:defRPr>
            </a:lvl2pPr>
            <a:lvl3pPr marL="1166813" indent="-276225">
              <a:defRPr sz="2800">
                <a:solidFill>
                  <a:schemeClr val="tx1"/>
                </a:solidFill>
                <a:latin typeface="Verdana" pitchFamily="34" charset="0"/>
                <a:ea typeface="ＭＳ Ｐゴシック" pitchFamily="34" charset="-128"/>
              </a:defRPr>
            </a:lvl3pPr>
            <a:lvl4pPr marL="1600200" indent="-228600">
              <a:defRPr sz="2800">
                <a:solidFill>
                  <a:schemeClr val="tx1"/>
                </a:solidFill>
                <a:latin typeface="Verdana" pitchFamily="34" charset="0"/>
                <a:ea typeface="ＭＳ Ｐゴシック" pitchFamily="34" charset="-128"/>
              </a:defRPr>
            </a:lvl4pPr>
            <a:lvl5pPr marL="2057400" indent="-228600">
              <a:defRPr sz="2800">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9pPr>
          </a:lstStyle>
          <a:p>
            <a:pPr eaLnBrk="1" hangingPunct="1">
              <a:lnSpc>
                <a:spcPct val="130000"/>
              </a:lnSpc>
              <a:buClr>
                <a:srgbClr val="008000"/>
              </a:buClr>
              <a:buSzPct val="80000"/>
              <a:buFont typeface="Wingdings" pitchFamily="2" charset="2"/>
              <a:buChar char="n"/>
            </a:pPr>
            <a:r>
              <a:rPr lang="zh-CN" altLang="en-US" sz="2000" b="1">
                <a:latin typeface="Arial" charset="0"/>
                <a:ea typeface="宋体" pitchFamily="2" charset="-122"/>
              </a:rPr>
              <a:t>在用户空间中提供一个没有内核支持的线程库，其所有代码和数据结构都存在于用户空间中。</a:t>
            </a:r>
          </a:p>
          <a:p>
            <a:pPr eaLnBrk="1" hangingPunct="1">
              <a:lnSpc>
                <a:spcPct val="130000"/>
              </a:lnSpc>
              <a:buClr>
                <a:srgbClr val="008000"/>
              </a:buClr>
              <a:buSzPct val="80000"/>
              <a:buFont typeface="Wingdings" pitchFamily="2" charset="2"/>
              <a:buChar char="n"/>
            </a:pPr>
            <a:r>
              <a:rPr lang="zh-CN" altLang="en-US" sz="2000" b="1">
                <a:latin typeface="Arial" charset="0"/>
                <a:ea typeface="宋体" pitchFamily="2" charset="-122"/>
              </a:rPr>
              <a:t>调用库中的一个函数只是导致了用户空间中的一个</a:t>
            </a:r>
            <a:r>
              <a:rPr lang="zh-CN" altLang="en-US" sz="2000" b="1">
                <a:solidFill>
                  <a:srgbClr val="CC0000"/>
                </a:solidFill>
                <a:latin typeface="Arial" charset="0"/>
                <a:ea typeface="宋体" pitchFamily="2" charset="-122"/>
              </a:rPr>
              <a:t>本地函数调用</a:t>
            </a:r>
            <a:r>
              <a:rPr lang="zh-CN" altLang="en-US" sz="2000" b="1">
                <a:latin typeface="Arial" charset="0"/>
                <a:ea typeface="宋体" pitchFamily="2" charset="-122"/>
              </a:rPr>
              <a:t>，而</a:t>
            </a:r>
            <a:r>
              <a:rPr lang="zh-CN" altLang="en-US" sz="2000" b="1">
                <a:solidFill>
                  <a:srgbClr val="CC0000"/>
                </a:solidFill>
                <a:latin typeface="Arial" charset="0"/>
                <a:ea typeface="宋体" pitchFamily="2" charset="-122"/>
              </a:rPr>
              <a:t>不是系统调用</a:t>
            </a:r>
            <a:r>
              <a:rPr lang="zh-CN" altLang="en-US" sz="2000" b="1">
                <a:latin typeface="Arial" charset="0"/>
                <a:ea typeface="宋体" pitchFamily="2" charset="-122"/>
              </a:rPr>
              <a:t>。</a:t>
            </a:r>
          </a:p>
          <a:p>
            <a:pPr eaLnBrk="1" hangingPunct="1">
              <a:lnSpc>
                <a:spcPct val="130000"/>
              </a:lnSpc>
              <a:buClr>
                <a:srgbClr val="008000"/>
              </a:buClr>
              <a:buSzPct val="80000"/>
              <a:buFont typeface="Wingdings" pitchFamily="2" charset="2"/>
              <a:buChar char="n"/>
            </a:pPr>
            <a:r>
              <a:rPr lang="zh-CN" altLang="en-US" sz="2000" b="1">
                <a:latin typeface="Arial" charset="0"/>
                <a:ea typeface="宋体" pitchFamily="2" charset="-122"/>
              </a:rPr>
              <a:t>编程语言提供的库函数。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7419"/>
                                        </p:tgtEl>
                                        <p:attrNameLst>
                                          <p:attrName>style.visibility</p:attrName>
                                        </p:attrNameLst>
                                      </p:cBhvr>
                                      <p:to>
                                        <p:strVal val="visible"/>
                                      </p:to>
                                    </p:set>
                                    <p:animEffect transition="in" filter="dissolve">
                                      <p:cBhvr>
                                        <p:cTn id="7" dur="500"/>
                                        <p:tgtEl>
                                          <p:spTgt spid="357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7420"/>
                                        </p:tgtEl>
                                        <p:attrNameLst>
                                          <p:attrName>style.visibility</p:attrName>
                                        </p:attrNameLst>
                                      </p:cBhvr>
                                      <p:to>
                                        <p:strVal val="visible"/>
                                      </p:to>
                                    </p:set>
                                    <p:animEffect transition="in" filter="wipe(up)">
                                      <p:cBhvr>
                                        <p:cTn id="12" dur="500"/>
                                        <p:tgtEl>
                                          <p:spTgt spid="3574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7422"/>
                                        </p:tgtEl>
                                        <p:attrNameLst>
                                          <p:attrName>style.visibility</p:attrName>
                                        </p:attrNameLst>
                                      </p:cBhvr>
                                      <p:to>
                                        <p:strVal val="visible"/>
                                      </p:to>
                                    </p:set>
                                    <p:animEffect transition="in" filter="wipe(up)">
                                      <p:cBhvr>
                                        <p:cTn id="17" dur="500"/>
                                        <p:tgtEl>
                                          <p:spTgt spid="3574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7421"/>
                                        </p:tgtEl>
                                        <p:attrNameLst>
                                          <p:attrName>style.visibility</p:attrName>
                                        </p:attrNameLst>
                                      </p:cBhvr>
                                      <p:to>
                                        <p:strVal val="visible"/>
                                      </p:to>
                                    </p:set>
                                    <p:animEffect transition="in" filter="wipe(up)">
                                      <p:cBhvr>
                                        <p:cTn id="22" dur="500"/>
                                        <p:tgtEl>
                                          <p:spTgt spid="357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419" grpId="0"/>
      <p:bldP spid="357420" grpId="0" animBg="1"/>
      <p:bldP spid="357421" grpId="0"/>
      <p:bldP spid="3574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dirty="0" smtClean="0">
                <a:solidFill>
                  <a:srgbClr val="006699"/>
                </a:solidFill>
                <a:latin typeface="黑体" pitchFamily="2" charset="-122"/>
                <a:ea typeface="黑体" pitchFamily="2" charset="-122"/>
              </a:rPr>
              <a:t>4.4 </a:t>
            </a:r>
            <a:r>
              <a:rPr kumimoji="0" lang="zh-CN" altLang="en-US" sz="3200" b="1" dirty="0">
                <a:solidFill>
                  <a:srgbClr val="006699"/>
                </a:solidFill>
                <a:latin typeface="黑体" pitchFamily="2" charset="-122"/>
                <a:ea typeface="黑体" pitchFamily="2" charset="-122"/>
              </a:rPr>
              <a:t>线程库</a:t>
            </a:r>
          </a:p>
        </p:txBody>
      </p:sp>
      <p:sp>
        <p:nvSpPr>
          <p:cNvPr id="358403" name="Rectangle 3"/>
          <p:cNvSpPr>
            <a:spLocks noChangeArrowheads="1"/>
          </p:cNvSpPr>
          <p:nvPr/>
        </p:nvSpPr>
        <p:spPr bwMode="auto">
          <a:xfrm>
            <a:off x="1121687" y="882650"/>
            <a:ext cx="10124815"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pPr>
            <a:r>
              <a:rPr lang="zh-CN" altLang="en-US" sz="2400" b="1">
                <a:solidFill>
                  <a:srgbClr val="FF0000"/>
                </a:solidFill>
                <a:ea typeface="宋体" pitchFamily="2" charset="-122"/>
                <a:sym typeface="Symbol" pitchFamily="18" charset="2"/>
              </a:rPr>
              <a:t>目前使用的线程库主要有</a:t>
            </a:r>
            <a:r>
              <a:rPr lang="en-US" altLang="zh-CN" sz="2400" b="1">
                <a:solidFill>
                  <a:srgbClr val="FF0000"/>
                </a:solidFill>
                <a:ea typeface="宋体" pitchFamily="2" charset="-122"/>
                <a:sym typeface="Symbol" pitchFamily="18" charset="2"/>
              </a:rPr>
              <a:t>3</a:t>
            </a:r>
            <a:r>
              <a:rPr lang="zh-CN" altLang="en-US" sz="2400" b="1">
                <a:solidFill>
                  <a:srgbClr val="FF0000"/>
                </a:solidFill>
                <a:ea typeface="宋体" pitchFamily="2" charset="-122"/>
                <a:sym typeface="Symbol" pitchFamily="18" charset="2"/>
              </a:rPr>
              <a:t>类：</a:t>
            </a:r>
            <a:br>
              <a:rPr lang="zh-CN" altLang="en-US" sz="2400" b="1">
                <a:solidFill>
                  <a:srgbClr val="FF0000"/>
                </a:solidFill>
                <a:ea typeface="宋体" pitchFamily="2" charset="-122"/>
                <a:sym typeface="Symbol" pitchFamily="18" charset="2"/>
              </a:rPr>
            </a:br>
            <a:r>
              <a:rPr lang="zh-CN" altLang="en-US" sz="2200" b="1">
                <a:ea typeface="宋体" pitchFamily="2" charset="-122"/>
                <a:sym typeface="Symbol" pitchFamily="18" charset="2"/>
              </a:rPr>
              <a:t>（</a:t>
            </a:r>
            <a:r>
              <a:rPr lang="en-US" altLang="zh-CN" sz="2200" b="1">
                <a:ea typeface="宋体" pitchFamily="2" charset="-122"/>
                <a:sym typeface="Symbol" pitchFamily="18" charset="2"/>
              </a:rPr>
              <a:t>1</a:t>
            </a:r>
            <a:r>
              <a:rPr lang="zh-CN" altLang="en-US" sz="2200" b="1">
                <a:ea typeface="宋体" pitchFamily="2" charset="-122"/>
                <a:sym typeface="Symbol" pitchFamily="18" charset="2"/>
              </a:rPr>
              <a:t>）</a:t>
            </a:r>
            <a:r>
              <a:rPr lang="en-US" altLang="zh-CN" sz="2200" b="1">
                <a:ea typeface="宋体" pitchFamily="2" charset="-122"/>
                <a:sym typeface="Symbol" pitchFamily="18" charset="2"/>
              </a:rPr>
              <a:t>POSIX Pthread </a:t>
            </a:r>
            <a:r>
              <a:rPr lang="zh-CN" altLang="en-US" sz="2200" b="1">
                <a:ea typeface="宋体" pitchFamily="2" charset="-122"/>
                <a:sym typeface="Symbol" pitchFamily="18" charset="2"/>
              </a:rPr>
              <a:t>（</a:t>
            </a:r>
            <a:r>
              <a:rPr lang="en-US" altLang="zh-CN" sz="2200" b="1">
                <a:ea typeface="宋体" pitchFamily="2" charset="-122"/>
                <a:sym typeface="Symbol" pitchFamily="18" charset="2"/>
              </a:rPr>
              <a:t>2</a:t>
            </a:r>
            <a:r>
              <a:rPr lang="zh-CN" altLang="en-US" sz="2200" b="1">
                <a:ea typeface="宋体" pitchFamily="2" charset="-122"/>
                <a:sym typeface="Symbol" pitchFamily="18" charset="2"/>
              </a:rPr>
              <a:t>）</a:t>
            </a:r>
            <a:r>
              <a:rPr lang="en-US" altLang="zh-CN" sz="2200" b="1">
                <a:ea typeface="宋体" pitchFamily="2" charset="-122"/>
                <a:sym typeface="Symbol" pitchFamily="18" charset="2"/>
              </a:rPr>
              <a:t>Win32  </a:t>
            </a:r>
            <a:r>
              <a:rPr lang="zh-CN" altLang="en-US" sz="2200" b="1">
                <a:ea typeface="宋体" pitchFamily="2" charset="-122"/>
                <a:sym typeface="Symbol" pitchFamily="18" charset="2"/>
              </a:rPr>
              <a:t>（</a:t>
            </a:r>
            <a:r>
              <a:rPr lang="en-US" altLang="zh-CN" sz="2200" b="1">
                <a:ea typeface="宋体" pitchFamily="2" charset="-122"/>
                <a:sym typeface="Symbol" pitchFamily="18" charset="2"/>
              </a:rPr>
              <a:t>3</a:t>
            </a:r>
            <a:r>
              <a:rPr lang="zh-CN" altLang="en-US" sz="2200" b="1">
                <a:ea typeface="宋体" pitchFamily="2" charset="-122"/>
                <a:sym typeface="Symbol" pitchFamily="18" charset="2"/>
              </a:rPr>
              <a:t>）</a:t>
            </a:r>
            <a:r>
              <a:rPr lang="en-US" altLang="zh-CN" sz="2200" b="1">
                <a:ea typeface="宋体" pitchFamily="2" charset="-122"/>
                <a:sym typeface="Symbol" pitchFamily="18" charset="2"/>
              </a:rPr>
              <a:t>Java</a:t>
            </a:r>
            <a:endParaRPr lang="zh-CN" altLang="zh-CN" sz="2200" b="1">
              <a:ea typeface="宋体" pitchFamily="2" charset="-122"/>
              <a:sym typeface="Symbol" pitchFamily="18" charset="2"/>
            </a:endParaRPr>
          </a:p>
        </p:txBody>
      </p:sp>
      <p:sp>
        <p:nvSpPr>
          <p:cNvPr id="358404" name="Rectangle 4"/>
          <p:cNvSpPr>
            <a:spLocks noChangeArrowheads="1"/>
          </p:cNvSpPr>
          <p:nvPr/>
        </p:nvSpPr>
        <p:spPr bwMode="auto">
          <a:xfrm>
            <a:off x="1115339" y="1857376"/>
            <a:ext cx="10264497" cy="4640263"/>
          </a:xfrm>
          <a:prstGeom prst="rect">
            <a:avLst/>
          </a:prstGeom>
          <a:noFill/>
          <a:ln w="12700">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Verdana" pitchFamily="34" charset="0"/>
                <a:ea typeface="ＭＳ Ｐゴシック" pitchFamily="34" charset="-128"/>
              </a:defRPr>
            </a:lvl1pPr>
            <a:lvl2pPr marL="711200" indent="-531813">
              <a:defRPr sz="2800">
                <a:solidFill>
                  <a:schemeClr val="tx1"/>
                </a:solidFill>
                <a:latin typeface="Verdana" pitchFamily="34" charset="0"/>
                <a:ea typeface="ＭＳ Ｐゴシック" pitchFamily="34" charset="-128"/>
              </a:defRPr>
            </a:lvl2pPr>
            <a:lvl3pPr marL="1166813" indent="-276225">
              <a:defRPr sz="2800">
                <a:solidFill>
                  <a:schemeClr val="tx1"/>
                </a:solidFill>
                <a:latin typeface="Verdana" pitchFamily="34" charset="0"/>
                <a:ea typeface="ＭＳ Ｐゴシック" pitchFamily="34" charset="-128"/>
              </a:defRPr>
            </a:lvl3pPr>
            <a:lvl4pPr marL="1600200" indent="-228600">
              <a:defRPr sz="2800">
                <a:solidFill>
                  <a:schemeClr val="tx1"/>
                </a:solidFill>
                <a:latin typeface="Verdana" pitchFamily="34" charset="0"/>
                <a:ea typeface="ＭＳ Ｐゴシック" pitchFamily="34" charset="-128"/>
              </a:defRPr>
            </a:lvl4pPr>
            <a:lvl5pPr marL="2057400" indent="-228600">
              <a:defRPr sz="2800">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9pPr>
          </a:lstStyle>
          <a:p>
            <a:pPr eaLnBrk="1" hangingPunct="1">
              <a:lnSpc>
                <a:spcPct val="130000"/>
              </a:lnSpc>
              <a:buClr>
                <a:srgbClr val="008000"/>
              </a:buClr>
              <a:buSzPct val="80000"/>
              <a:buFont typeface="Wingdings" pitchFamily="2" charset="2"/>
              <a:buNone/>
            </a:pPr>
            <a:r>
              <a:rPr lang="zh-CN" altLang="en-US" sz="2400" b="1" dirty="0">
                <a:solidFill>
                  <a:srgbClr val="CC0000"/>
                </a:solidFill>
                <a:latin typeface="Arial" charset="0"/>
                <a:ea typeface="宋体" pitchFamily="2" charset="-122"/>
              </a:rPr>
              <a:t>（</a:t>
            </a:r>
            <a:r>
              <a:rPr lang="en-US" altLang="zh-CN" sz="2400" b="1" dirty="0">
                <a:solidFill>
                  <a:srgbClr val="CC0000"/>
                </a:solidFill>
                <a:latin typeface="Arial" charset="0"/>
                <a:ea typeface="宋体" pitchFamily="2" charset="-122"/>
              </a:rPr>
              <a:t>1</a:t>
            </a:r>
            <a:r>
              <a:rPr lang="zh-CN" altLang="en-US" sz="2400" b="1" dirty="0">
                <a:solidFill>
                  <a:srgbClr val="CC0000"/>
                </a:solidFill>
                <a:latin typeface="Arial" charset="0"/>
                <a:ea typeface="宋体" pitchFamily="2" charset="-122"/>
              </a:rPr>
              <a:t>）</a:t>
            </a:r>
            <a:r>
              <a:rPr lang="en-US" altLang="zh-CN" sz="2400" b="1" dirty="0">
                <a:solidFill>
                  <a:srgbClr val="CC0000"/>
                </a:solidFill>
                <a:latin typeface="Arial" charset="0"/>
                <a:ea typeface="宋体" pitchFamily="2" charset="-122"/>
              </a:rPr>
              <a:t>POSIX </a:t>
            </a:r>
            <a:r>
              <a:rPr lang="en-US" altLang="zh-CN" sz="2400" b="1" dirty="0" err="1">
                <a:solidFill>
                  <a:srgbClr val="CC0000"/>
                </a:solidFill>
                <a:latin typeface="Arial" charset="0"/>
                <a:ea typeface="宋体" pitchFamily="2" charset="-122"/>
              </a:rPr>
              <a:t>Pthread</a:t>
            </a:r>
            <a:r>
              <a:rPr lang="zh-CN" altLang="en-US" sz="2400" b="1" dirty="0">
                <a:solidFill>
                  <a:srgbClr val="CC0000"/>
                </a:solidFill>
                <a:latin typeface="Arial" charset="0"/>
                <a:ea typeface="宋体" pitchFamily="2" charset="-122"/>
              </a:rPr>
              <a:t>线程库：</a:t>
            </a:r>
          </a:p>
          <a:p>
            <a:pPr lvl="1" eaLnBrk="1" hangingPunct="1">
              <a:lnSpc>
                <a:spcPct val="130000"/>
              </a:lnSpc>
              <a:buClr>
                <a:srgbClr val="008000"/>
              </a:buClr>
              <a:buSzPct val="80000"/>
              <a:buFont typeface="Wingdings" pitchFamily="2" charset="2"/>
              <a:buChar char="n"/>
            </a:pPr>
            <a:endParaRPr lang="zh-CN" altLang="en-US" sz="2000" b="1" dirty="0">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dirty="0">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dirty="0">
              <a:latin typeface="Arial" charset="0"/>
              <a:ea typeface="宋体" pitchFamily="2" charset="-122"/>
            </a:endParaRPr>
          </a:p>
          <a:p>
            <a:pPr lvl="1" eaLnBrk="1" hangingPunct="1">
              <a:lnSpc>
                <a:spcPct val="130000"/>
              </a:lnSpc>
              <a:buClr>
                <a:srgbClr val="008000"/>
              </a:buClr>
              <a:buSzPct val="80000"/>
              <a:buFont typeface="Wingdings" pitchFamily="2" charset="2"/>
              <a:buChar char="n"/>
            </a:pPr>
            <a:endParaRPr lang="zh-CN" altLang="en-US" sz="2000" b="1" dirty="0">
              <a:latin typeface="Arial" charset="0"/>
              <a:ea typeface="宋体" pitchFamily="2" charset="-122"/>
            </a:endParaRPr>
          </a:p>
          <a:p>
            <a:pPr eaLnBrk="1" hangingPunct="1">
              <a:lnSpc>
                <a:spcPct val="130000"/>
              </a:lnSpc>
              <a:buClr>
                <a:srgbClr val="008000"/>
              </a:buClr>
              <a:buSzPct val="80000"/>
              <a:buFont typeface="Wingdings" pitchFamily="2" charset="2"/>
              <a:buNone/>
            </a:pPr>
            <a:r>
              <a:rPr lang="zh-CN" altLang="en-US" sz="2400" b="1" dirty="0">
                <a:solidFill>
                  <a:srgbClr val="CC0000"/>
                </a:solidFill>
                <a:latin typeface="Arial" charset="0"/>
                <a:ea typeface="宋体" pitchFamily="2" charset="-122"/>
              </a:rPr>
              <a:t>（</a:t>
            </a:r>
            <a:r>
              <a:rPr lang="en-US" altLang="zh-CN" sz="2400" b="1" dirty="0">
                <a:solidFill>
                  <a:srgbClr val="CC0000"/>
                </a:solidFill>
                <a:latin typeface="Arial" charset="0"/>
                <a:ea typeface="宋体" pitchFamily="2" charset="-122"/>
              </a:rPr>
              <a:t>2</a:t>
            </a:r>
            <a:r>
              <a:rPr lang="zh-CN" altLang="en-US" sz="2400" b="1" dirty="0">
                <a:solidFill>
                  <a:srgbClr val="CC0000"/>
                </a:solidFill>
                <a:latin typeface="Arial" charset="0"/>
                <a:ea typeface="宋体" pitchFamily="2" charset="-122"/>
              </a:rPr>
              <a:t>）</a:t>
            </a:r>
            <a:r>
              <a:rPr lang="en-US" altLang="zh-CN" sz="2400" b="1" dirty="0">
                <a:solidFill>
                  <a:srgbClr val="CC0000"/>
                </a:solidFill>
                <a:latin typeface="Arial" charset="0"/>
                <a:ea typeface="宋体" pitchFamily="2" charset="-122"/>
              </a:rPr>
              <a:t>Win32</a:t>
            </a:r>
            <a:r>
              <a:rPr lang="zh-CN" altLang="en-US" sz="2400" b="1" dirty="0">
                <a:solidFill>
                  <a:srgbClr val="CC0000"/>
                </a:solidFill>
                <a:latin typeface="Arial" charset="0"/>
                <a:ea typeface="宋体" pitchFamily="2" charset="-122"/>
              </a:rPr>
              <a:t>线程库：</a:t>
            </a:r>
          </a:p>
          <a:p>
            <a:pPr eaLnBrk="1" hangingPunct="1">
              <a:lnSpc>
                <a:spcPct val="130000"/>
              </a:lnSpc>
              <a:buClr>
                <a:srgbClr val="008000"/>
              </a:buClr>
              <a:buSzPct val="80000"/>
              <a:buFont typeface="Wingdings" pitchFamily="2" charset="2"/>
              <a:buNone/>
            </a:pPr>
            <a:endParaRPr lang="zh-CN" altLang="en-US" sz="2400" b="1" dirty="0">
              <a:solidFill>
                <a:srgbClr val="CC0000"/>
              </a:solidFill>
              <a:latin typeface="Arial" charset="0"/>
              <a:ea typeface="宋体" pitchFamily="2" charset="-122"/>
            </a:endParaRPr>
          </a:p>
          <a:p>
            <a:r>
              <a:rPr lang="zh-CN" altLang="en-US" sz="2400" b="1" dirty="0">
                <a:solidFill>
                  <a:srgbClr val="CC0000"/>
                </a:solidFill>
                <a:latin typeface="Arial" charset="0"/>
                <a:ea typeface="宋体" pitchFamily="2" charset="-122"/>
              </a:rPr>
              <a:t>（</a:t>
            </a:r>
            <a:r>
              <a:rPr lang="en-US" altLang="zh-CN" sz="2400" b="1" dirty="0">
                <a:solidFill>
                  <a:srgbClr val="CC0000"/>
                </a:solidFill>
                <a:latin typeface="Arial" charset="0"/>
                <a:ea typeface="宋体" pitchFamily="2" charset="-122"/>
              </a:rPr>
              <a:t>3</a:t>
            </a:r>
            <a:r>
              <a:rPr lang="zh-CN" altLang="en-US" sz="2400" b="1" dirty="0">
                <a:solidFill>
                  <a:srgbClr val="CC0000"/>
                </a:solidFill>
                <a:latin typeface="Arial" charset="0"/>
                <a:ea typeface="宋体" pitchFamily="2" charset="-122"/>
              </a:rPr>
              <a:t>）</a:t>
            </a:r>
            <a:r>
              <a:rPr lang="en-US" altLang="zh-CN" sz="2400" b="1" dirty="0">
                <a:solidFill>
                  <a:srgbClr val="CC0000"/>
                </a:solidFill>
                <a:latin typeface="Arial" charset="0"/>
                <a:ea typeface="宋体" pitchFamily="2" charset="-122"/>
              </a:rPr>
              <a:t>Java</a:t>
            </a:r>
            <a:r>
              <a:rPr lang="zh-CN" altLang="en-US" sz="2400" b="1" dirty="0">
                <a:solidFill>
                  <a:srgbClr val="CC0000"/>
                </a:solidFill>
                <a:latin typeface="Arial" charset="0"/>
                <a:ea typeface="宋体" pitchFamily="2" charset="-122"/>
              </a:rPr>
              <a:t>线程库：</a:t>
            </a:r>
          </a:p>
          <a:p>
            <a:endParaRPr lang="zh-CN" altLang="en-US" b="1" dirty="0">
              <a:solidFill>
                <a:srgbClr val="CC0000"/>
              </a:solidFill>
              <a:ea typeface="宋体" pitchFamily="2" charset="-122"/>
            </a:endParaRPr>
          </a:p>
          <a:p>
            <a:endParaRPr lang="zh-CN" altLang="en-US" b="1" dirty="0">
              <a:solidFill>
                <a:srgbClr val="CC0000"/>
              </a:solidFill>
              <a:ea typeface="宋体" pitchFamily="2" charset="-122"/>
            </a:endParaRPr>
          </a:p>
          <a:p>
            <a:endParaRPr lang="zh-CN" altLang="en-US" sz="2000" b="1" dirty="0">
              <a:latin typeface="Arial" charset="0"/>
              <a:ea typeface="宋体" pitchFamily="2" charset="-122"/>
            </a:endParaRPr>
          </a:p>
        </p:txBody>
      </p:sp>
      <p:sp>
        <p:nvSpPr>
          <p:cNvPr id="358405" name="Rectangle 5"/>
          <p:cNvSpPr>
            <a:spLocks noChangeArrowheads="1"/>
          </p:cNvSpPr>
          <p:nvPr/>
        </p:nvSpPr>
        <p:spPr bwMode="auto">
          <a:xfrm>
            <a:off x="1775653" y="5229225"/>
            <a:ext cx="9489898"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a:defRPr sz="2800">
                <a:solidFill>
                  <a:schemeClr val="tx1"/>
                </a:solidFill>
                <a:latin typeface="Verdana" pitchFamily="34" charset="0"/>
                <a:ea typeface="ＭＳ Ｐゴシック" pitchFamily="34" charset="-128"/>
              </a:defRPr>
            </a:lvl1pPr>
            <a:lvl2pPr marL="711200" indent="-254000">
              <a:defRPr sz="2800">
                <a:solidFill>
                  <a:schemeClr val="tx1"/>
                </a:solidFill>
                <a:latin typeface="Verdana" pitchFamily="34" charset="0"/>
                <a:ea typeface="ＭＳ Ｐゴシック" pitchFamily="34" charset="-128"/>
              </a:defRPr>
            </a:lvl2pPr>
            <a:lvl3pPr marL="1166813" indent="-276225">
              <a:defRPr sz="2800">
                <a:solidFill>
                  <a:schemeClr val="tx1"/>
                </a:solidFill>
                <a:latin typeface="Verdana" pitchFamily="34" charset="0"/>
                <a:ea typeface="ＭＳ Ｐゴシック" pitchFamily="34" charset="-128"/>
              </a:defRPr>
            </a:lvl3pPr>
            <a:lvl4pPr marL="1600200" indent="-228600">
              <a:defRPr sz="2800">
                <a:solidFill>
                  <a:schemeClr val="tx1"/>
                </a:solidFill>
                <a:latin typeface="Verdana" pitchFamily="34" charset="0"/>
                <a:ea typeface="ＭＳ Ｐゴシック" pitchFamily="34" charset="-128"/>
              </a:defRPr>
            </a:lvl4pPr>
            <a:lvl5pPr marL="2057400" indent="-228600">
              <a:defRPr sz="2800">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9pPr>
          </a:lstStyle>
          <a:p>
            <a:pPr eaLnBrk="1" hangingPunct="1">
              <a:lnSpc>
                <a:spcPct val="130000"/>
              </a:lnSpc>
              <a:buClr>
                <a:srgbClr val="008000"/>
              </a:buClr>
              <a:buSzPct val="80000"/>
              <a:buFont typeface="Wingdings" pitchFamily="2" charset="2"/>
              <a:buChar char="n"/>
            </a:pPr>
            <a:r>
              <a:rPr lang="en-US" altLang="zh-CN" sz="2000" b="1">
                <a:latin typeface="Arial" charset="0"/>
                <a:ea typeface="宋体" pitchFamily="2" charset="-122"/>
              </a:rPr>
              <a:t>Java</a:t>
            </a:r>
            <a:r>
              <a:rPr lang="zh-CN" altLang="en-US" sz="2000" b="1">
                <a:latin typeface="Arial" charset="0"/>
                <a:ea typeface="宋体" pitchFamily="2" charset="-122"/>
              </a:rPr>
              <a:t>线程库允许在</a:t>
            </a:r>
            <a:r>
              <a:rPr lang="en-US" altLang="zh-CN" sz="2000" b="1">
                <a:latin typeface="Arial" charset="0"/>
                <a:ea typeface="宋体" pitchFamily="2" charset="-122"/>
              </a:rPr>
              <a:t>Java</a:t>
            </a:r>
            <a:r>
              <a:rPr lang="zh-CN" altLang="en-US" sz="2000" b="1">
                <a:latin typeface="Arial" charset="0"/>
                <a:ea typeface="宋体" pitchFamily="2" charset="-122"/>
              </a:rPr>
              <a:t>程序中直接创建和管理线程</a:t>
            </a:r>
          </a:p>
          <a:p>
            <a:pPr eaLnBrk="1" hangingPunct="1">
              <a:lnSpc>
                <a:spcPct val="130000"/>
              </a:lnSpc>
              <a:buClr>
                <a:srgbClr val="008000"/>
              </a:buClr>
              <a:buSzPct val="80000"/>
              <a:buFont typeface="Wingdings" pitchFamily="2" charset="2"/>
              <a:buChar char="n"/>
            </a:pPr>
            <a:r>
              <a:rPr lang="en-US" altLang="zh-CN" sz="2000" b="1">
                <a:latin typeface="Arial" charset="0"/>
                <a:ea typeface="宋体" pitchFamily="2" charset="-122"/>
              </a:rPr>
              <a:t>Java</a:t>
            </a:r>
            <a:r>
              <a:rPr lang="zh-CN" altLang="en-US" sz="2000" b="1">
                <a:latin typeface="Arial" charset="0"/>
                <a:ea typeface="宋体" pitchFamily="2" charset="-122"/>
              </a:rPr>
              <a:t>线程库跟随</a:t>
            </a:r>
            <a:r>
              <a:rPr lang="en-US" altLang="zh-CN" sz="2000" b="1">
                <a:latin typeface="Arial" charset="0"/>
                <a:ea typeface="宋体" pitchFamily="2" charset="-122"/>
              </a:rPr>
              <a:t>JVM</a:t>
            </a:r>
            <a:r>
              <a:rPr lang="zh-CN" altLang="en-US" sz="2000" b="1">
                <a:latin typeface="Arial" charset="0"/>
                <a:ea typeface="宋体" pitchFamily="2" charset="-122"/>
              </a:rPr>
              <a:t>运行在宿主</a:t>
            </a:r>
            <a:r>
              <a:rPr lang="en-US" altLang="zh-CN" sz="2000" b="1">
                <a:latin typeface="Arial" charset="0"/>
                <a:ea typeface="宋体" pitchFamily="2" charset="-122"/>
              </a:rPr>
              <a:t>OS</a:t>
            </a:r>
            <a:r>
              <a:rPr lang="zh-CN" altLang="en-US" sz="2000" b="1">
                <a:latin typeface="Arial" charset="0"/>
                <a:ea typeface="宋体" pitchFamily="2" charset="-122"/>
              </a:rPr>
              <a:t>中</a:t>
            </a:r>
          </a:p>
          <a:p>
            <a:pPr eaLnBrk="1" hangingPunct="1">
              <a:lnSpc>
                <a:spcPct val="130000"/>
              </a:lnSpc>
              <a:buClr>
                <a:srgbClr val="008000"/>
              </a:buClr>
              <a:buSzPct val="80000"/>
              <a:buFont typeface="Wingdings" pitchFamily="2" charset="2"/>
              <a:buChar char="n"/>
            </a:pPr>
            <a:r>
              <a:rPr lang="en-US" altLang="zh-CN" sz="2000" b="1">
                <a:latin typeface="Arial" charset="0"/>
                <a:ea typeface="宋体" pitchFamily="2" charset="-122"/>
              </a:rPr>
              <a:t>Java</a:t>
            </a:r>
            <a:r>
              <a:rPr lang="zh-CN" altLang="en-US" sz="2000" b="1">
                <a:latin typeface="Arial" charset="0"/>
                <a:ea typeface="宋体" pitchFamily="2" charset="-122"/>
              </a:rPr>
              <a:t>线程库使用宿主</a:t>
            </a:r>
            <a:r>
              <a:rPr lang="en-US" altLang="zh-CN" sz="2000" b="1">
                <a:latin typeface="Arial" charset="0"/>
                <a:ea typeface="宋体" pitchFamily="2" charset="-122"/>
              </a:rPr>
              <a:t>OS</a:t>
            </a:r>
            <a:r>
              <a:rPr lang="zh-CN" altLang="en-US" sz="2000" b="1">
                <a:latin typeface="Arial" charset="0"/>
                <a:ea typeface="宋体" pitchFamily="2" charset="-122"/>
              </a:rPr>
              <a:t>支持的线程库实现的</a:t>
            </a:r>
          </a:p>
        </p:txBody>
      </p:sp>
      <p:sp>
        <p:nvSpPr>
          <p:cNvPr id="358406" name="Rectangle 6"/>
          <p:cNvSpPr>
            <a:spLocks noChangeArrowheads="1"/>
          </p:cNvSpPr>
          <p:nvPr/>
        </p:nvSpPr>
        <p:spPr bwMode="auto">
          <a:xfrm>
            <a:off x="1792584" y="3206750"/>
            <a:ext cx="9549157"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a:defRPr sz="2800">
                <a:solidFill>
                  <a:schemeClr val="tx1"/>
                </a:solidFill>
                <a:latin typeface="Verdana" pitchFamily="34" charset="0"/>
                <a:ea typeface="ＭＳ Ｐゴシック" pitchFamily="34" charset="-128"/>
              </a:defRPr>
            </a:lvl1pPr>
            <a:lvl2pPr marL="711200" indent="-254000">
              <a:defRPr sz="2800">
                <a:solidFill>
                  <a:schemeClr val="tx1"/>
                </a:solidFill>
                <a:latin typeface="Verdana" pitchFamily="34" charset="0"/>
                <a:ea typeface="ＭＳ Ｐゴシック" pitchFamily="34" charset="-128"/>
              </a:defRPr>
            </a:lvl2pPr>
            <a:lvl3pPr marL="1166813" indent="-276225">
              <a:defRPr sz="2800">
                <a:solidFill>
                  <a:schemeClr val="tx1"/>
                </a:solidFill>
                <a:latin typeface="Verdana" pitchFamily="34" charset="0"/>
                <a:ea typeface="ＭＳ Ｐゴシック" pitchFamily="34" charset="-128"/>
              </a:defRPr>
            </a:lvl3pPr>
            <a:lvl4pPr marL="1600200" indent="-228600">
              <a:defRPr sz="2800">
                <a:solidFill>
                  <a:schemeClr val="tx1"/>
                </a:solidFill>
                <a:latin typeface="Verdana" pitchFamily="34" charset="0"/>
                <a:ea typeface="ＭＳ Ｐゴシック" pitchFamily="34" charset="-128"/>
              </a:defRPr>
            </a:lvl4pPr>
            <a:lvl5pPr marL="2057400" indent="-228600">
              <a:defRPr sz="2800">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9pPr>
          </a:lstStyle>
          <a:p>
            <a:pPr eaLnBrk="1" hangingPunct="1">
              <a:lnSpc>
                <a:spcPct val="130000"/>
              </a:lnSpc>
              <a:buClr>
                <a:srgbClr val="008000"/>
              </a:buClr>
              <a:buSzPct val="80000"/>
              <a:buFont typeface="Wingdings" pitchFamily="2" charset="2"/>
              <a:buChar char="n"/>
            </a:pPr>
            <a:r>
              <a:rPr lang="en-US" altLang="zh-CN" sz="2000" b="1">
                <a:latin typeface="Arial" charset="0"/>
                <a:ea typeface="宋体" pitchFamily="2" charset="-122"/>
              </a:rPr>
              <a:t>Pthread</a:t>
            </a:r>
            <a:r>
              <a:rPr lang="zh-CN" altLang="en-US" sz="2000" b="1">
                <a:latin typeface="Arial" charset="0"/>
                <a:ea typeface="宋体" pitchFamily="2" charset="-122"/>
              </a:rPr>
              <a:t>是</a:t>
            </a:r>
            <a:br>
              <a:rPr lang="zh-CN" altLang="en-US" sz="2000" b="1">
                <a:latin typeface="Arial" charset="0"/>
                <a:ea typeface="宋体" pitchFamily="2" charset="-122"/>
              </a:rPr>
            </a:br>
            <a:r>
              <a:rPr lang="en-US" altLang="zh-CN" sz="2000" b="1">
                <a:latin typeface="Arial" charset="0"/>
                <a:ea typeface="宋体" pitchFamily="2" charset="-122"/>
              </a:rPr>
              <a:t>POSIX</a:t>
            </a:r>
            <a:r>
              <a:rPr lang="zh-CN" altLang="en-US" sz="2000" b="1">
                <a:latin typeface="Arial" charset="0"/>
                <a:ea typeface="宋体" pitchFamily="2" charset="-122"/>
              </a:rPr>
              <a:t>标准的扩展，可以提供用户级或内核级的线程库</a:t>
            </a:r>
          </a:p>
        </p:txBody>
      </p:sp>
      <p:sp>
        <p:nvSpPr>
          <p:cNvPr id="358407" name="Rectangle 7"/>
          <p:cNvSpPr>
            <a:spLocks noChangeArrowheads="1"/>
          </p:cNvSpPr>
          <p:nvPr/>
        </p:nvSpPr>
        <p:spPr bwMode="auto">
          <a:xfrm>
            <a:off x="1786234" y="4373563"/>
            <a:ext cx="954915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a:defRPr sz="2800">
                <a:solidFill>
                  <a:schemeClr val="tx1"/>
                </a:solidFill>
                <a:latin typeface="Verdana" pitchFamily="34" charset="0"/>
                <a:ea typeface="ＭＳ Ｐゴシック" pitchFamily="34" charset="-128"/>
              </a:defRPr>
            </a:lvl1pPr>
            <a:lvl2pPr marL="711200" indent="-254000">
              <a:defRPr sz="2800">
                <a:solidFill>
                  <a:schemeClr val="tx1"/>
                </a:solidFill>
                <a:latin typeface="Verdana" pitchFamily="34" charset="0"/>
                <a:ea typeface="ＭＳ Ｐゴシック" pitchFamily="34" charset="-128"/>
              </a:defRPr>
            </a:lvl2pPr>
            <a:lvl3pPr marL="1166813" indent="-276225">
              <a:defRPr sz="2800">
                <a:solidFill>
                  <a:schemeClr val="tx1"/>
                </a:solidFill>
                <a:latin typeface="Verdana" pitchFamily="34" charset="0"/>
                <a:ea typeface="ＭＳ Ｐゴシック" pitchFamily="34" charset="-128"/>
              </a:defRPr>
            </a:lvl3pPr>
            <a:lvl4pPr marL="1600200" indent="-228600">
              <a:defRPr sz="2800">
                <a:solidFill>
                  <a:schemeClr val="tx1"/>
                </a:solidFill>
                <a:latin typeface="Verdana" pitchFamily="34" charset="0"/>
                <a:ea typeface="ＭＳ Ｐゴシック" pitchFamily="34" charset="-128"/>
              </a:defRPr>
            </a:lvl4pPr>
            <a:lvl5pPr marL="2057400" indent="-228600">
              <a:defRPr sz="2800">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9pPr>
          </a:lstStyle>
          <a:p>
            <a:pPr eaLnBrk="1" hangingPunct="1">
              <a:lnSpc>
                <a:spcPct val="130000"/>
              </a:lnSpc>
              <a:buClr>
                <a:srgbClr val="008000"/>
              </a:buClr>
              <a:buSzPct val="80000"/>
              <a:buFont typeface="Wingdings" pitchFamily="2" charset="2"/>
              <a:buChar char="n"/>
            </a:pPr>
            <a:r>
              <a:rPr lang="en-US" altLang="zh-CN" sz="2000" b="1">
                <a:latin typeface="Arial" charset="0"/>
                <a:ea typeface="宋体" pitchFamily="2" charset="-122"/>
              </a:rPr>
              <a:t>Win32</a:t>
            </a:r>
            <a:r>
              <a:rPr lang="zh-CN" altLang="en-US" sz="2000" b="1">
                <a:latin typeface="Arial" charset="0"/>
                <a:ea typeface="宋体" pitchFamily="2" charset="-122"/>
              </a:rPr>
              <a:t>线程库是应用于</a:t>
            </a:r>
            <a:r>
              <a:rPr lang="en-US" altLang="zh-CN" sz="2000" b="1">
                <a:latin typeface="Arial" charset="0"/>
                <a:ea typeface="宋体" pitchFamily="2" charset="-122"/>
              </a:rPr>
              <a:t>Windows</a:t>
            </a:r>
            <a:r>
              <a:rPr lang="zh-CN" altLang="en-US" sz="2000" b="1">
                <a:latin typeface="Arial" charset="0"/>
                <a:ea typeface="宋体" pitchFamily="2" charset="-122"/>
              </a:rPr>
              <a:t> </a:t>
            </a:r>
            <a:r>
              <a:rPr lang="en-US" altLang="zh-CN" sz="2000" b="1">
                <a:latin typeface="Arial" charset="0"/>
                <a:ea typeface="宋体" pitchFamily="2" charset="-122"/>
              </a:rPr>
              <a:t>OS</a:t>
            </a:r>
            <a:r>
              <a:rPr lang="zh-CN" altLang="en-US" sz="2000" b="1">
                <a:latin typeface="Arial" charset="0"/>
                <a:ea typeface="宋体" pitchFamily="2" charset="-122"/>
              </a:rPr>
              <a:t>的内核级线程库</a:t>
            </a:r>
          </a:p>
        </p:txBody>
      </p:sp>
      <p:graphicFrame>
        <p:nvGraphicFramePr>
          <p:cNvPr id="358470" name="Group 70"/>
          <p:cNvGraphicFramePr>
            <a:graphicFrameLocks noGrp="1"/>
          </p:cNvGraphicFramePr>
          <p:nvPr>
            <p:ph/>
          </p:nvPr>
        </p:nvGraphicFramePr>
        <p:xfrm>
          <a:off x="4986218" y="1181100"/>
          <a:ext cx="7113191" cy="2346666"/>
        </p:xfrm>
        <a:graphic>
          <a:graphicData uri="http://schemas.openxmlformats.org/drawingml/2006/table">
            <a:tbl>
              <a:tblPr/>
              <a:tblGrid>
                <a:gridCol w="2765229"/>
                <a:gridCol w="4347962"/>
              </a:tblGrid>
              <a:tr h="335189">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zh-CN" altLang="en-US" sz="1600" b="1" i="0" u="none" strike="noStrike" cap="none" normalizeH="0" baseline="0" smtClean="0">
                          <a:ln>
                            <a:noFill/>
                          </a:ln>
                          <a:solidFill>
                            <a:srgbClr val="CC0000"/>
                          </a:solidFill>
                          <a:effectLst/>
                          <a:latin typeface="Times New Roman" pitchFamily="18" charset="0"/>
                          <a:ea typeface="宋体" pitchFamily="2" charset="-122"/>
                        </a:rPr>
                        <a:t>线程</a:t>
                      </a:r>
                      <a:r>
                        <a:rPr kumimoji="1" lang="en-US" altLang="zh-CN" sz="1600" b="1" i="0" u="none" strike="noStrike" cap="none" normalizeH="0" baseline="0" smtClean="0">
                          <a:ln>
                            <a:noFill/>
                          </a:ln>
                          <a:solidFill>
                            <a:srgbClr val="CC0000"/>
                          </a:solidFill>
                          <a:effectLst/>
                          <a:latin typeface="Times New Roman" pitchFamily="18" charset="0"/>
                          <a:ea typeface="宋体" pitchFamily="2" charset="-122"/>
                        </a:rPr>
                        <a:t>API</a:t>
                      </a: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zh-CN" altLang="en-US" sz="1600" b="1" i="0" u="none" strike="noStrike" cap="none" normalizeH="0" baseline="0" smtClean="0">
                          <a:ln>
                            <a:noFill/>
                          </a:ln>
                          <a:solidFill>
                            <a:srgbClr val="CC0000"/>
                          </a:solidFill>
                          <a:effectLst/>
                          <a:latin typeface="Times New Roman" pitchFamily="18" charset="0"/>
                          <a:ea typeface="宋体" pitchFamily="2" charset="-122"/>
                        </a:rPr>
                        <a:t>功能描述</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5189">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Pthread_create</a:t>
                      </a: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创建一个新线程</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5189">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Pthread_exit</a:t>
                      </a:r>
                      <a:endParaRPr kumimoji="1" lang="zh-CN" altLang="en-US" sz="1600" b="1" i="0" u="none" strike="noStrike" cap="none" normalizeH="0" baseline="0" smtClean="0">
                        <a:ln>
                          <a:noFill/>
                        </a:ln>
                        <a:solidFill>
                          <a:schemeClr val="tx1"/>
                        </a:solidFill>
                        <a:effectLst/>
                        <a:latin typeface="Times New Roman" pitchFamily="18" charset="0"/>
                        <a:ea typeface="宋体"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结束调用的线程</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5189">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en-US" altLang="zh-CN" sz="1600" b="1" i="0" u="none" strike="noStrike" cap="none" normalizeH="0" baseline="0" dirty="0" err="1" smtClean="0">
                          <a:ln>
                            <a:noFill/>
                          </a:ln>
                          <a:solidFill>
                            <a:schemeClr val="tx1"/>
                          </a:solidFill>
                          <a:effectLst/>
                          <a:latin typeface="Times New Roman" pitchFamily="18" charset="0"/>
                          <a:ea typeface="宋体" pitchFamily="2" charset="-122"/>
                        </a:rPr>
                        <a:t>Pthread_join</a:t>
                      </a:r>
                      <a:endPar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等待一个特定的线程完成</a:t>
                      </a: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a:t>
                      </a: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退出</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5189">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Pthread_yield</a:t>
                      </a:r>
                      <a:endParaRPr kumimoji="1" lang="zh-CN" altLang="en-US" sz="1600" b="1" i="0" u="none" strike="noStrike" cap="none" normalizeH="0" baseline="0" smtClean="0">
                        <a:ln>
                          <a:noFill/>
                        </a:ln>
                        <a:solidFill>
                          <a:schemeClr val="tx1"/>
                        </a:solidFill>
                        <a:effectLst/>
                        <a:latin typeface="Times New Roman" pitchFamily="18" charset="0"/>
                        <a:ea typeface="宋体"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让出</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CPU</a:t>
                      </a: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给其他线程</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5189">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Pthread_attr_init</a:t>
                      </a:r>
                      <a:endParaRPr kumimoji="1" lang="zh-CN" altLang="en-US" sz="1600" b="1" i="0" u="none" strike="noStrike" cap="none" normalizeH="0" baseline="0" smtClean="0">
                        <a:ln>
                          <a:noFill/>
                        </a:ln>
                        <a:solidFill>
                          <a:schemeClr val="tx1"/>
                        </a:solidFill>
                        <a:effectLst/>
                        <a:latin typeface="Times New Roman" pitchFamily="18" charset="0"/>
                        <a:ea typeface="宋体"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创建并初始化一个线程的属性结构</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5189">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Pthread_attr_destroy</a:t>
                      </a:r>
                      <a:endParaRPr kumimoji="1" lang="zh-CN" altLang="en-US" sz="1600" b="1" i="0" u="none" strike="noStrike" cap="none" normalizeH="0" baseline="0" smtClean="0">
                        <a:ln>
                          <a:noFill/>
                        </a:ln>
                        <a:solidFill>
                          <a:schemeClr val="tx1"/>
                        </a:solidFill>
                        <a:effectLst/>
                        <a:latin typeface="Times New Roman" pitchFamily="18" charset="0"/>
                        <a:ea typeface="宋体"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ＭＳ Ｐゴシック"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ＭＳ Ｐゴシック" pitchFamily="34" charset="-128"/>
                        </a:defRPr>
                      </a:lvl2pPr>
                      <a:lvl3pPr marL="857250">
                        <a:spcBef>
                          <a:spcPct val="35000"/>
                        </a:spcBef>
                        <a:buClr>
                          <a:srgbClr val="009900"/>
                        </a:buClr>
                        <a:buSzPct val="75000"/>
                        <a:buFont typeface="Webdings" pitchFamily="18" charset="2"/>
                        <a:defRPr kumimoji="1" sz="1600">
                          <a:solidFill>
                            <a:schemeClr val="tx1"/>
                          </a:solidFill>
                          <a:latin typeface="Helvetica" pitchFamily="34" charset="0"/>
                          <a:ea typeface="ＭＳ Ｐゴシック" pitchFamily="34" charset="-128"/>
                        </a:defRPr>
                      </a:lvl3pPr>
                      <a:lvl4pPr marL="1200150">
                        <a:spcBef>
                          <a:spcPct val="35000"/>
                        </a:spcBef>
                        <a:buClr>
                          <a:schemeClr val="hlink"/>
                        </a:buClr>
                        <a:buSzPct val="75000"/>
                        <a:defRPr kumimoji="1" sz="1600">
                          <a:solidFill>
                            <a:schemeClr val="tx1"/>
                          </a:solidFill>
                          <a:latin typeface="Helvetica" pitchFamily="34" charset="0"/>
                          <a:ea typeface="ＭＳ Ｐゴシック" pitchFamily="34" charset="-128"/>
                        </a:defRPr>
                      </a:lvl4pPr>
                      <a:lvl5pPr marL="1543050">
                        <a:spcBef>
                          <a:spcPct val="35000"/>
                        </a:spcBef>
                        <a:buClr>
                          <a:srgbClr val="FF0066"/>
                        </a:buClr>
                        <a:buSzPct val="75000"/>
                        <a:defRPr kumimoji="1" sz="1600">
                          <a:solidFill>
                            <a:schemeClr val="tx1"/>
                          </a:solidFill>
                          <a:latin typeface="Helvetica" pitchFamily="34" charset="0"/>
                          <a:ea typeface="ＭＳ Ｐゴシック"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ＭＳ Ｐゴシック"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删除一个线程的属性结构</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4" name="Rectangle 6"/>
          <p:cNvSpPr>
            <a:spLocks noChangeArrowheads="1"/>
          </p:cNvSpPr>
          <p:nvPr/>
        </p:nvSpPr>
        <p:spPr bwMode="auto">
          <a:xfrm>
            <a:off x="1794700" y="2417764"/>
            <a:ext cx="9549157"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a:defRPr sz="2400">
                <a:solidFill>
                  <a:schemeClr val="tx1"/>
                </a:solidFill>
                <a:latin typeface="Verdana" pitchFamily="34" charset="0"/>
                <a:ea typeface="ＭＳ Ｐゴシック" pitchFamily="34" charset="-128"/>
              </a:defRPr>
            </a:lvl1pPr>
            <a:lvl2pPr marL="711200" indent="-254000">
              <a:defRPr sz="2400">
                <a:solidFill>
                  <a:schemeClr val="tx1"/>
                </a:solidFill>
                <a:latin typeface="Verdana" pitchFamily="34" charset="0"/>
                <a:ea typeface="ＭＳ Ｐゴシック" pitchFamily="34" charset="-128"/>
              </a:defRPr>
            </a:lvl2pPr>
            <a:lvl3pPr marL="1166813" indent="-276225">
              <a:defRPr sz="2400">
                <a:solidFill>
                  <a:schemeClr val="tx1"/>
                </a:solidFill>
                <a:latin typeface="Verdana" pitchFamily="34" charset="0"/>
                <a:ea typeface="ＭＳ Ｐゴシック" pitchFamily="34" charset="-128"/>
              </a:defRPr>
            </a:lvl3pPr>
            <a:lvl4pPr>
              <a:defRPr sz="2400">
                <a:solidFill>
                  <a:schemeClr val="tx1"/>
                </a:solidFill>
                <a:latin typeface="Verdana" pitchFamily="34" charset="0"/>
                <a:ea typeface="ＭＳ Ｐゴシック" pitchFamily="34" charset="-128"/>
              </a:defRPr>
            </a:lvl4pPr>
            <a:lvl5pPr>
              <a:defRPr sz="2400">
                <a:solidFill>
                  <a:schemeClr val="tx1"/>
                </a:solidFill>
                <a:latin typeface="Verdana" pitchFamily="34" charset="0"/>
                <a:ea typeface="ＭＳ Ｐゴシック" pitchFamily="34" charset="-128"/>
              </a:defRPr>
            </a:lvl5pPr>
            <a:lvl6pPr eaLnBrk="0" fontAlgn="base" hangingPunct="0">
              <a:spcBef>
                <a:spcPct val="0"/>
              </a:spcBef>
              <a:spcAft>
                <a:spcPct val="0"/>
              </a:spcAft>
              <a:defRPr sz="2400">
                <a:solidFill>
                  <a:schemeClr val="tx1"/>
                </a:solidFill>
                <a:latin typeface="Verdana" pitchFamily="34" charset="0"/>
                <a:ea typeface="ＭＳ Ｐゴシック" pitchFamily="34" charset="-128"/>
              </a:defRPr>
            </a:lvl6pPr>
            <a:lvl7pPr eaLnBrk="0" fontAlgn="base" hangingPunct="0">
              <a:spcBef>
                <a:spcPct val="0"/>
              </a:spcBef>
              <a:spcAft>
                <a:spcPct val="0"/>
              </a:spcAft>
              <a:defRPr sz="2400">
                <a:solidFill>
                  <a:schemeClr val="tx1"/>
                </a:solidFill>
                <a:latin typeface="Verdana" pitchFamily="34" charset="0"/>
                <a:ea typeface="ＭＳ Ｐゴシック" pitchFamily="34" charset="-128"/>
              </a:defRPr>
            </a:lvl7pPr>
            <a:lvl8pPr eaLnBrk="0" fontAlgn="base" hangingPunct="0">
              <a:spcBef>
                <a:spcPct val="0"/>
              </a:spcBef>
              <a:spcAft>
                <a:spcPct val="0"/>
              </a:spcAft>
              <a:defRPr sz="2400">
                <a:solidFill>
                  <a:schemeClr val="tx1"/>
                </a:solidFill>
                <a:latin typeface="Verdana" pitchFamily="34" charset="0"/>
                <a:ea typeface="ＭＳ Ｐゴシック" pitchFamily="34" charset="-128"/>
              </a:defRPr>
            </a:lvl8pPr>
            <a:lvl9pPr eaLnBrk="0" fontAlgn="base" hangingPunct="0">
              <a:spcBef>
                <a:spcPct val="0"/>
              </a:spcBef>
              <a:spcAft>
                <a:spcPct val="0"/>
              </a:spcAft>
              <a:defRPr sz="2400">
                <a:solidFill>
                  <a:schemeClr val="tx1"/>
                </a:solidFill>
                <a:latin typeface="Verdana" pitchFamily="34" charset="0"/>
                <a:ea typeface="ＭＳ Ｐゴシック" pitchFamily="34" charset="-128"/>
              </a:defRPr>
            </a:lvl9pPr>
          </a:lstStyle>
          <a:p>
            <a:pPr eaLnBrk="1" hangingPunct="1">
              <a:lnSpc>
                <a:spcPct val="130000"/>
              </a:lnSpc>
              <a:buClr>
                <a:srgbClr val="008000"/>
              </a:buClr>
              <a:buSzPct val="80000"/>
              <a:buFont typeface="Wingdings" pitchFamily="2" charset="2"/>
              <a:buChar char="n"/>
              <a:defRPr/>
            </a:pPr>
            <a:r>
              <a:rPr lang="zh-CN" altLang="en-US" sz="2000" b="1" dirty="0" smtClean="0">
                <a:latin typeface="Arial" charset="0"/>
                <a:ea typeface="宋体" pitchFamily="2" charset="-122"/>
              </a:rPr>
              <a:t>只是一种规范而</a:t>
            </a:r>
            <a:endParaRPr lang="en-US" altLang="zh-CN" sz="2000" b="1" dirty="0" smtClean="0">
              <a:latin typeface="Arial" charset="0"/>
              <a:ea typeface="宋体" pitchFamily="2" charset="-122"/>
            </a:endParaRPr>
          </a:p>
          <a:p>
            <a:pPr marL="0" indent="0" eaLnBrk="1" hangingPunct="1">
              <a:lnSpc>
                <a:spcPct val="130000"/>
              </a:lnSpc>
              <a:buClr>
                <a:srgbClr val="008000"/>
              </a:buClr>
              <a:buSzPct val="80000"/>
              <a:defRPr/>
            </a:pPr>
            <a:r>
              <a:rPr lang="en-US" altLang="zh-CN" sz="2000" b="1" dirty="0" smtClean="0">
                <a:latin typeface="Arial" charset="0"/>
                <a:ea typeface="宋体" pitchFamily="2" charset="-122"/>
              </a:rPr>
              <a:t>    </a:t>
            </a:r>
            <a:r>
              <a:rPr lang="zh-CN" altLang="en-US" sz="2000" b="1" dirty="0" smtClean="0">
                <a:latin typeface="Arial" charset="0"/>
                <a:ea typeface="宋体" pitchFamily="2" charset="-122"/>
              </a:rPr>
              <a:t>不是具体实现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8403"/>
                                        </p:tgtEl>
                                        <p:attrNameLst>
                                          <p:attrName>style.visibility</p:attrName>
                                        </p:attrNameLst>
                                      </p:cBhvr>
                                      <p:to>
                                        <p:strVal val="visible"/>
                                      </p:to>
                                    </p:set>
                                    <p:animEffect transition="in" filter="dissolve">
                                      <p:cBhvr>
                                        <p:cTn id="7" dur="500"/>
                                        <p:tgtEl>
                                          <p:spTgt spid="358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8404"/>
                                        </p:tgtEl>
                                        <p:attrNameLst>
                                          <p:attrName>style.visibility</p:attrName>
                                        </p:attrNameLst>
                                      </p:cBhvr>
                                      <p:to>
                                        <p:strVal val="visible"/>
                                      </p:to>
                                    </p:set>
                                    <p:animEffect transition="in" filter="wipe(up)">
                                      <p:cBhvr>
                                        <p:cTn id="12" dur="500"/>
                                        <p:tgtEl>
                                          <p:spTgt spid="3584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8406"/>
                                        </p:tgtEl>
                                        <p:attrNameLst>
                                          <p:attrName>style.visibility</p:attrName>
                                        </p:attrNameLst>
                                      </p:cBhvr>
                                      <p:to>
                                        <p:strVal val="visible"/>
                                      </p:to>
                                    </p:set>
                                    <p:animEffect transition="in" filter="wipe(up)">
                                      <p:cBhvr>
                                        <p:cTn id="22" dur="500"/>
                                        <p:tgtEl>
                                          <p:spTgt spid="358406"/>
                                        </p:tgtEl>
                                      </p:cBhvr>
                                    </p:animEffect>
                                  </p:childTnLst>
                                </p:cTn>
                              </p:par>
                            </p:childTnLst>
                          </p:cTn>
                        </p:par>
                        <p:par>
                          <p:cTn id="23" fill="hold" nodeType="afterGroup">
                            <p:stCondLst>
                              <p:cond delay="500"/>
                            </p:stCondLst>
                            <p:childTnLst>
                              <p:par>
                                <p:cTn id="24" presetID="10" presetClass="entr" presetSubtype="0" fill="hold" nodeType="afterEffect">
                                  <p:stCondLst>
                                    <p:cond delay="0"/>
                                  </p:stCondLst>
                                  <p:childTnLst>
                                    <p:set>
                                      <p:cBhvr>
                                        <p:cTn id="25" dur="1" fill="hold">
                                          <p:stCondLst>
                                            <p:cond delay="0"/>
                                          </p:stCondLst>
                                        </p:cTn>
                                        <p:tgtEl>
                                          <p:spTgt spid="358470"/>
                                        </p:tgtEl>
                                        <p:attrNameLst>
                                          <p:attrName>style.visibility</p:attrName>
                                        </p:attrNameLst>
                                      </p:cBhvr>
                                      <p:to>
                                        <p:strVal val="visible"/>
                                      </p:to>
                                    </p:set>
                                    <p:animEffect transition="in" filter="fade">
                                      <p:cBhvr>
                                        <p:cTn id="26" dur="500"/>
                                        <p:tgtEl>
                                          <p:spTgt spid="3584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58407"/>
                                        </p:tgtEl>
                                        <p:attrNameLst>
                                          <p:attrName>style.visibility</p:attrName>
                                        </p:attrNameLst>
                                      </p:cBhvr>
                                      <p:to>
                                        <p:strVal val="visible"/>
                                      </p:to>
                                    </p:set>
                                    <p:animEffect transition="in" filter="wipe(up)">
                                      <p:cBhvr>
                                        <p:cTn id="31" dur="500"/>
                                        <p:tgtEl>
                                          <p:spTgt spid="35840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58405"/>
                                        </p:tgtEl>
                                        <p:attrNameLst>
                                          <p:attrName>style.visibility</p:attrName>
                                        </p:attrNameLst>
                                      </p:cBhvr>
                                      <p:to>
                                        <p:strVal val="visible"/>
                                      </p:to>
                                    </p:set>
                                    <p:animEffect transition="in" filter="wipe(up)">
                                      <p:cBhvr>
                                        <p:cTn id="36" dur="500"/>
                                        <p:tgtEl>
                                          <p:spTgt spid="358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p:bldP spid="358404" grpId="0" animBg="1"/>
      <p:bldP spid="358405" grpId="0"/>
      <p:bldP spid="358406" grpId="0"/>
      <p:bldP spid="358407"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endParaRPr lang="zh-CN" altLang="en-US" dirty="0"/>
          </a:p>
        </p:txBody>
      </p:sp>
      <p:sp>
        <p:nvSpPr>
          <p:cNvPr id="3"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en-US" altLang="zh-CN" sz="3200" b="1" dirty="0" smtClean="0">
                <a:solidFill>
                  <a:srgbClr val="006699"/>
                </a:solidFill>
                <a:latin typeface="黑体" pitchFamily="2" charset="-122"/>
                <a:ea typeface="黑体" pitchFamily="2" charset="-122"/>
              </a:rPr>
              <a:t>4.4 </a:t>
            </a:r>
            <a:r>
              <a:rPr kumimoji="0" lang="zh-CN" altLang="en-US" sz="3200" b="1" dirty="0">
                <a:solidFill>
                  <a:srgbClr val="006699"/>
                </a:solidFill>
                <a:latin typeface="黑体" pitchFamily="2" charset="-122"/>
                <a:ea typeface="黑体" pitchFamily="2" charset="-122"/>
              </a:rPr>
              <a:t>线程库</a:t>
            </a:r>
          </a:p>
        </p:txBody>
      </p:sp>
      <p:sp>
        <p:nvSpPr>
          <p:cNvPr id="4" name="Text Box 2"/>
          <p:cNvSpPr txBox="1">
            <a:spLocks noChangeArrowheads="1"/>
          </p:cNvSpPr>
          <p:nvPr/>
        </p:nvSpPr>
        <p:spPr bwMode="auto">
          <a:xfrm>
            <a:off x="838199" y="1200684"/>
            <a:ext cx="10472225" cy="4505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80000"/>
              </a:spcBef>
              <a:buClr>
                <a:schemeClr val="accent1"/>
              </a:buClr>
              <a:buSzPct val="150000"/>
              <a:buFontTx/>
              <a:buChar char="•"/>
            </a:pPr>
            <a:r>
              <a:rPr lang="en-US" altLang="zh-CN" b="1" dirty="0"/>
              <a:t>Java</a:t>
            </a:r>
            <a:r>
              <a:rPr lang="zh-CN" altLang="en-US" b="1" dirty="0"/>
              <a:t>线程机制建立在宿主操作系统的线程基础上</a:t>
            </a:r>
            <a:r>
              <a:rPr lang="zh-CN" altLang="en-US" dirty="0"/>
              <a:t/>
            </a:r>
            <a:br>
              <a:rPr lang="zh-CN" altLang="en-US" dirty="0"/>
            </a:br>
            <a:r>
              <a:rPr lang="zh-CN" altLang="en-US" sz="2000" b="1" dirty="0">
                <a:solidFill>
                  <a:srgbClr val="000099"/>
                </a:solidFill>
              </a:rPr>
              <a:t>将宿主操作系统的线程机制包装为语言一级的机制提供给程序员使用。</a:t>
            </a:r>
            <a:r>
              <a:rPr lang="zh-CN" altLang="en-US" sz="1800" dirty="0">
                <a:solidFill>
                  <a:srgbClr val="000099"/>
                </a:solidFill>
              </a:rPr>
              <a:t/>
            </a:r>
            <a:br>
              <a:rPr lang="zh-CN" altLang="en-US" sz="1800" dirty="0">
                <a:solidFill>
                  <a:srgbClr val="000099"/>
                </a:solidFill>
              </a:rPr>
            </a:br>
            <a:r>
              <a:rPr lang="zh-CN" altLang="en-US" sz="1800" dirty="0">
                <a:solidFill>
                  <a:srgbClr val="006600"/>
                </a:solidFill>
              </a:rPr>
              <a:t>		</a:t>
            </a:r>
            <a:r>
              <a:rPr lang="zh-CN" altLang="en-US" sz="1800" dirty="0">
                <a:solidFill>
                  <a:srgbClr val="006600"/>
                </a:solidFill>
                <a:sym typeface="Symbol" panose="05050102010706020507" pitchFamily="18" charset="2"/>
              </a:rPr>
              <a:t> 对上：为程序员提供简单一致、独立于平台的多线程编程接口。</a:t>
            </a:r>
            <a:br>
              <a:rPr lang="zh-CN" altLang="en-US" sz="1800" dirty="0">
                <a:solidFill>
                  <a:srgbClr val="006600"/>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对下：为程序员屏蔽宿主操作系统线程机制的细节。</a:t>
            </a:r>
            <a:br>
              <a:rPr lang="zh-CN" altLang="en-US" sz="1800" dirty="0">
                <a:solidFill>
                  <a:srgbClr val="006600"/>
                </a:solidFill>
                <a:sym typeface="Symbol" panose="05050102010706020507" pitchFamily="18" charset="2"/>
              </a:rPr>
            </a:br>
            <a:r>
              <a:rPr lang="zh-CN" altLang="en-US" sz="2000" b="1" dirty="0" smtClean="0">
                <a:solidFill>
                  <a:srgbClr val="000099"/>
                </a:solidFill>
                <a:sym typeface="Symbol" panose="05050102010706020507" pitchFamily="18" charset="2"/>
              </a:rPr>
              <a:t>不同宿主操作系统的线程机制有差别。</a:t>
            </a:r>
            <a:endParaRPr lang="en-US" altLang="zh-CN" sz="2000" b="1" dirty="0" smtClean="0">
              <a:solidFill>
                <a:srgbClr val="000099"/>
              </a:solidFill>
              <a:sym typeface="Symbol" panose="05050102010706020507" pitchFamily="18" charset="2"/>
            </a:endParaRPr>
          </a:p>
          <a:p>
            <a:pPr marL="0" indent="0">
              <a:lnSpc>
                <a:spcPct val="150000"/>
              </a:lnSpc>
              <a:spcBef>
                <a:spcPct val="80000"/>
              </a:spcBef>
              <a:buClr>
                <a:schemeClr val="accent1"/>
              </a:buClr>
              <a:buSzPct val="150000"/>
            </a:pPr>
            <a:r>
              <a:rPr lang="zh-CN" altLang="en-US" sz="1800" dirty="0" smtClean="0">
                <a:solidFill>
                  <a:srgbClr val="006600"/>
                </a:solidFill>
              </a:rPr>
              <a:t>               由于</a:t>
            </a:r>
            <a:r>
              <a:rPr lang="en-US" altLang="zh-CN" sz="1800" dirty="0" smtClean="0">
                <a:solidFill>
                  <a:srgbClr val="006600"/>
                </a:solidFill>
              </a:rPr>
              <a:t>java</a:t>
            </a:r>
            <a:r>
              <a:rPr lang="zh-CN" altLang="en-US" sz="1800" dirty="0" smtClean="0">
                <a:solidFill>
                  <a:srgbClr val="006600"/>
                </a:solidFill>
              </a:rPr>
              <a:t>程序运行在</a:t>
            </a:r>
            <a:r>
              <a:rPr lang="en-US" altLang="zh-CN" sz="1800" dirty="0" err="1" smtClean="0">
                <a:solidFill>
                  <a:srgbClr val="006600"/>
                </a:solidFill>
              </a:rPr>
              <a:t>JVM</a:t>
            </a:r>
            <a:r>
              <a:rPr lang="zh-CN" altLang="en-US" sz="1800" dirty="0" smtClean="0">
                <a:solidFill>
                  <a:srgbClr val="006600"/>
                </a:solidFill>
              </a:rPr>
              <a:t>中，</a:t>
            </a:r>
            <a:r>
              <a:rPr lang="en-US" altLang="zh-CN" sz="1800" dirty="0" err="1" smtClean="0">
                <a:solidFill>
                  <a:srgbClr val="006600"/>
                </a:solidFill>
              </a:rPr>
              <a:t>JVM</a:t>
            </a:r>
            <a:r>
              <a:rPr lang="zh-CN" altLang="en-US" sz="1800" dirty="0" smtClean="0">
                <a:solidFill>
                  <a:srgbClr val="006600"/>
                </a:solidFill>
              </a:rPr>
              <a:t>根据运行的操作系统又有不同的实现，因此不同平台上的</a:t>
            </a:r>
            <a:r>
              <a:rPr lang="en-US" altLang="zh-CN" sz="1800" dirty="0" err="1" smtClean="0">
                <a:solidFill>
                  <a:srgbClr val="006600"/>
                </a:solidFill>
              </a:rPr>
              <a:t>JVM</a:t>
            </a:r>
            <a:r>
              <a:rPr lang="zh-CN" altLang="en-US" sz="1800" dirty="0" smtClean="0">
                <a:solidFill>
                  <a:srgbClr val="006600"/>
                </a:solidFill>
              </a:rPr>
              <a:t>实现了不同的多线程模型。</a:t>
            </a:r>
            <a:endParaRPr lang="en-US" altLang="zh-CN" sz="1800" dirty="0" smtClean="0">
              <a:solidFill>
                <a:srgbClr val="006600"/>
              </a:solidFill>
            </a:endParaRPr>
          </a:p>
          <a:p>
            <a:pPr marL="0" indent="0">
              <a:lnSpc>
                <a:spcPct val="150000"/>
              </a:lnSpc>
              <a:spcBef>
                <a:spcPct val="80000"/>
              </a:spcBef>
              <a:buClr>
                <a:schemeClr val="accent1"/>
              </a:buClr>
              <a:buSzPct val="150000"/>
            </a:pPr>
            <a:r>
              <a:rPr lang="en-US" altLang="zh-CN" sz="1800" dirty="0" smtClean="0">
                <a:solidFill>
                  <a:srgbClr val="006600"/>
                </a:solidFill>
              </a:rPr>
              <a:t>              </a:t>
            </a:r>
            <a:r>
              <a:rPr lang="zh-CN" altLang="en-US" sz="1800" dirty="0" smtClean="0">
                <a:solidFill>
                  <a:srgbClr val="006600"/>
                </a:solidFill>
              </a:rPr>
              <a:t>比如在</a:t>
            </a:r>
            <a:r>
              <a:rPr lang="en-US" altLang="zh-CN" sz="1800" dirty="0" smtClean="0">
                <a:solidFill>
                  <a:srgbClr val="006600"/>
                </a:solidFill>
              </a:rPr>
              <a:t>Windows</a:t>
            </a:r>
            <a:r>
              <a:rPr lang="zh-CN" altLang="en-US" sz="1800" dirty="0" smtClean="0">
                <a:solidFill>
                  <a:srgbClr val="006600"/>
                </a:solidFill>
              </a:rPr>
              <a:t>和</a:t>
            </a:r>
            <a:r>
              <a:rPr lang="en-US" altLang="zh-CN" sz="1800" dirty="0" smtClean="0">
                <a:solidFill>
                  <a:srgbClr val="006600"/>
                </a:solidFill>
              </a:rPr>
              <a:t>Linux</a:t>
            </a:r>
            <a:r>
              <a:rPr lang="zh-CN" altLang="en-US" sz="1800" dirty="0" smtClean="0">
                <a:solidFill>
                  <a:srgbClr val="006600"/>
                </a:solidFill>
              </a:rPr>
              <a:t>中使用的是一对一模型，而在早期的</a:t>
            </a:r>
            <a:r>
              <a:rPr lang="en-US" altLang="zh-CN" sz="1800" dirty="0" smtClean="0">
                <a:solidFill>
                  <a:srgbClr val="006600"/>
                </a:solidFill>
              </a:rPr>
              <a:t>Solaris</a:t>
            </a:r>
            <a:r>
              <a:rPr lang="zh-CN" altLang="en-US" sz="1800" dirty="0" smtClean="0">
                <a:solidFill>
                  <a:srgbClr val="006600"/>
                </a:solidFill>
              </a:rPr>
              <a:t>中实现的是多对一模型，后来改为多对多模型，</a:t>
            </a:r>
            <a:r>
              <a:rPr lang="en-US" altLang="zh-CN" sz="1800" dirty="0" smtClean="0">
                <a:solidFill>
                  <a:srgbClr val="006600"/>
                </a:solidFill>
              </a:rPr>
              <a:t>Solaris 9</a:t>
            </a:r>
            <a:r>
              <a:rPr lang="zh-CN" altLang="en-US" sz="1800" dirty="0" smtClean="0">
                <a:solidFill>
                  <a:srgbClr val="006600"/>
                </a:solidFill>
              </a:rPr>
              <a:t>后又采用了一对一模型。</a:t>
            </a:r>
            <a:endParaRPr lang="zh-CN" altLang="en-US" sz="1800" dirty="0">
              <a:solidFill>
                <a:srgbClr val="006600"/>
              </a:solidFill>
              <a:sym typeface="Symbol" panose="05050102010706020507" pitchFamily="18" charset="2"/>
            </a:endParaRPr>
          </a:p>
        </p:txBody>
      </p:sp>
    </p:spTree>
    <p:extLst>
      <p:ext uri="{BB962C8B-B14F-4D97-AF65-F5344CB8AC3E}">
        <p14:creationId xmlns:p14="http://schemas.microsoft.com/office/powerpoint/2010/main" val="38992912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2192582" y="277813"/>
            <a:ext cx="8505777" cy="576262"/>
          </a:xfrm>
        </p:spPr>
        <p:txBody>
          <a:bodyPr/>
          <a:lstStyle/>
          <a:p>
            <a:pPr eaLnBrk="1" hangingPunct="1"/>
            <a:r>
              <a:rPr lang="en-US" altLang="zh-CN" dirty="0" smtClean="0">
                <a:latin typeface="黑体" pitchFamily="2" charset="-122"/>
                <a:ea typeface="黑体" pitchFamily="2" charset="-122"/>
              </a:rPr>
              <a:t>4.1 </a:t>
            </a:r>
            <a:r>
              <a:rPr lang="zh-CN" altLang="en-US" dirty="0" smtClean="0">
                <a:latin typeface="黑体" pitchFamily="2" charset="-122"/>
                <a:ea typeface="黑体" pitchFamily="2" charset="-122"/>
              </a:rPr>
              <a:t>线程</a:t>
            </a:r>
            <a:r>
              <a:rPr lang="zh-CN" altLang="en-US" dirty="0">
                <a:latin typeface="黑体" pitchFamily="2" charset="-122"/>
                <a:ea typeface="黑体" pitchFamily="2" charset="-122"/>
              </a:rPr>
              <a:t>的</a:t>
            </a:r>
            <a:r>
              <a:rPr lang="zh-CN" altLang="en-US" dirty="0" smtClean="0">
                <a:latin typeface="黑体" pitchFamily="2" charset="-122"/>
                <a:ea typeface="黑体" pitchFamily="2" charset="-122"/>
              </a:rPr>
              <a:t>引入</a:t>
            </a:r>
            <a:r>
              <a:rPr lang="en-US" altLang="zh-CN" dirty="0" smtClean="0">
                <a:latin typeface="黑体" pitchFamily="2" charset="-122"/>
                <a:ea typeface="黑体" pitchFamily="2" charset="-122"/>
              </a:rPr>
              <a:t/>
            </a:r>
            <a:br>
              <a:rPr lang="en-US" altLang="zh-CN" dirty="0" smtClean="0">
                <a:latin typeface="黑体" pitchFamily="2" charset="-122"/>
                <a:ea typeface="黑体" pitchFamily="2" charset="-122"/>
              </a:rPr>
            </a:br>
            <a:r>
              <a:rPr lang="zh-CN" altLang="en-US" sz="2000" dirty="0" smtClean="0">
                <a:latin typeface="黑体" pitchFamily="2" charset="-122"/>
                <a:ea typeface="黑体" pitchFamily="2" charset="-122"/>
              </a:rPr>
              <a:t>回顾</a:t>
            </a:r>
            <a:r>
              <a:rPr lang="en-US" altLang="zh-CN" sz="2000" dirty="0" smtClean="0">
                <a:latin typeface="黑体" pitchFamily="2" charset="-122"/>
                <a:ea typeface="黑体" pitchFamily="2" charset="-122"/>
              </a:rPr>
              <a:t> </a:t>
            </a:r>
            <a:r>
              <a:rPr lang="zh-CN" altLang="en-US" sz="2000" dirty="0" smtClean="0">
                <a:latin typeface="黑体" pitchFamily="2" charset="-122"/>
                <a:ea typeface="黑体" pitchFamily="2" charset="-122"/>
              </a:rPr>
              <a:t>进程的描述与表达</a:t>
            </a:r>
          </a:p>
        </p:txBody>
      </p:sp>
      <p:sp>
        <p:nvSpPr>
          <p:cNvPr id="31747" name="Rectangle 3"/>
          <p:cNvSpPr>
            <a:spLocks noChangeArrowheads="1"/>
          </p:cNvSpPr>
          <p:nvPr/>
        </p:nvSpPr>
        <p:spPr bwMode="auto">
          <a:xfrm>
            <a:off x="1068779" y="984250"/>
            <a:ext cx="10383015"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buFont typeface="Monotype Sorts" charset="2"/>
              <a:buNone/>
            </a:pPr>
            <a:r>
              <a:rPr lang="zh-CN" altLang="en-US" sz="2400" dirty="0">
                <a:latin typeface="黑体" pitchFamily="2" charset="-122"/>
                <a:ea typeface="黑体" pitchFamily="2" charset="-122"/>
              </a:rPr>
              <a:t>进程控制块</a:t>
            </a:r>
            <a:r>
              <a:rPr lang="en-US" altLang="zh-CN" sz="2400" dirty="0">
                <a:latin typeface="黑体" pitchFamily="2" charset="-122"/>
                <a:ea typeface="黑体" pitchFamily="2" charset="-122"/>
              </a:rPr>
              <a:t>PCB</a:t>
            </a:r>
            <a:r>
              <a:rPr lang="zh-CN" altLang="en-US" sz="2400" dirty="0">
                <a:latin typeface="黑体" pitchFamily="2" charset="-122"/>
                <a:ea typeface="黑体" pitchFamily="2" charset="-122"/>
              </a:rPr>
              <a:t>的内容：</a:t>
            </a:r>
            <a:endParaRPr lang="zh-CN" altLang="en-US" sz="1800" b="1" dirty="0">
              <a:latin typeface="黑体" pitchFamily="2" charset="-122"/>
              <a:ea typeface="黑体" pitchFamily="2" charset="-122"/>
            </a:endParaRPr>
          </a:p>
          <a:p>
            <a:pPr>
              <a:lnSpc>
                <a:spcPct val="120000"/>
              </a:lnSpc>
              <a:buFont typeface="Monotype Sorts" charset="2"/>
              <a:buNone/>
            </a:pPr>
            <a:r>
              <a:rPr lang="zh-CN" altLang="en-US" sz="2000" b="1" dirty="0">
                <a:solidFill>
                  <a:srgbClr val="CC0000"/>
                </a:solidFill>
                <a:latin typeface="宋体" pitchFamily="2" charset="-122"/>
                <a:ea typeface="宋体" pitchFamily="2" charset="-122"/>
              </a:rPr>
              <a:t>不同操作系统中，</a:t>
            </a:r>
            <a:r>
              <a:rPr lang="en-US" altLang="zh-CN" sz="2000" b="1" dirty="0">
                <a:solidFill>
                  <a:srgbClr val="CC0000"/>
                </a:solidFill>
                <a:latin typeface="宋体" pitchFamily="2" charset="-122"/>
                <a:ea typeface="宋体" pitchFamily="2" charset="-122"/>
              </a:rPr>
              <a:t>PCB</a:t>
            </a:r>
            <a:r>
              <a:rPr lang="zh-CN" altLang="en-US" sz="2000" b="1" dirty="0">
                <a:solidFill>
                  <a:srgbClr val="CC0000"/>
                </a:solidFill>
                <a:latin typeface="宋体" pitchFamily="2" charset="-122"/>
                <a:ea typeface="宋体" pitchFamily="2" charset="-122"/>
              </a:rPr>
              <a:t>的内容不尽相同，但通常包括：</a:t>
            </a:r>
          </a:p>
          <a:p>
            <a:pPr>
              <a:lnSpc>
                <a:spcPct val="120000"/>
              </a:lnSpc>
              <a:buFont typeface="Monotype Sorts"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1</a:t>
            </a:r>
            <a:r>
              <a:rPr lang="zh-CN" altLang="en-US" sz="2000" b="1" dirty="0">
                <a:latin typeface="宋体" pitchFamily="2" charset="-122"/>
                <a:ea typeface="宋体" pitchFamily="2" charset="-122"/>
              </a:rPr>
              <a:t>）</a:t>
            </a:r>
            <a:r>
              <a:rPr lang="zh-CN" altLang="en-US" sz="2000" b="1" dirty="0">
                <a:solidFill>
                  <a:srgbClr val="000099"/>
                </a:solidFill>
                <a:latin typeface="宋体" pitchFamily="2" charset="-122"/>
                <a:ea typeface="宋体" pitchFamily="2" charset="-122"/>
              </a:rPr>
              <a:t>进程标识符</a:t>
            </a:r>
            <a:r>
              <a:rPr lang="zh-CN" altLang="en-US" sz="2000" b="1" dirty="0">
                <a:latin typeface="宋体" pitchFamily="2" charset="-122"/>
                <a:ea typeface="宋体" pitchFamily="2" charset="-122"/>
              </a:rPr>
              <a:t>   －</a:t>
            </a: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确认进程的唯一标识</a:t>
            </a:r>
            <a:r>
              <a:rPr lang="en-US" altLang="zh-CN" sz="2000" b="1" dirty="0">
                <a:latin typeface="宋体" pitchFamily="2" charset="-122"/>
                <a:ea typeface="宋体" pitchFamily="2" charset="-122"/>
              </a:rPr>
              <a:t>(</a:t>
            </a:r>
            <a:r>
              <a:rPr lang="en-US" altLang="zh-CN" sz="2000" b="1" dirty="0">
                <a:solidFill>
                  <a:srgbClr val="FF0000"/>
                </a:solidFill>
                <a:latin typeface="宋体" pitchFamily="2" charset="-122"/>
                <a:ea typeface="宋体" pitchFamily="2" charset="-122"/>
              </a:rPr>
              <a:t>PID</a:t>
            </a:r>
            <a:r>
              <a:rPr lang="en-US" altLang="zh-CN" sz="2000" b="1" dirty="0">
                <a:latin typeface="宋体" pitchFamily="2" charset="-122"/>
                <a:ea typeface="宋体" pitchFamily="2" charset="-122"/>
              </a:rPr>
              <a:t>)</a:t>
            </a:r>
          </a:p>
          <a:p>
            <a:pPr>
              <a:lnSpc>
                <a:spcPct val="120000"/>
              </a:lnSpc>
              <a:buFont typeface="Monotype Sorts"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2</a:t>
            </a:r>
            <a:r>
              <a:rPr lang="zh-CN" altLang="en-US" sz="2000" b="1" dirty="0">
                <a:latin typeface="宋体" pitchFamily="2" charset="-122"/>
                <a:ea typeface="宋体" pitchFamily="2" charset="-122"/>
              </a:rPr>
              <a:t>）</a:t>
            </a:r>
            <a:r>
              <a:rPr lang="zh-CN" altLang="en-US" sz="2000" b="1" dirty="0">
                <a:solidFill>
                  <a:srgbClr val="CC0000"/>
                </a:solidFill>
                <a:latin typeface="宋体" pitchFamily="2" charset="-122"/>
                <a:ea typeface="宋体" pitchFamily="2" charset="-122"/>
              </a:rPr>
              <a:t>进程当前状态</a:t>
            </a:r>
            <a:r>
              <a:rPr lang="zh-CN" altLang="en-US" sz="2000" b="1" dirty="0">
                <a:latin typeface="宋体" pitchFamily="2" charset="-122"/>
                <a:ea typeface="宋体" pitchFamily="2" charset="-122"/>
              </a:rPr>
              <a:t> －</a:t>
            </a: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进程调度程序分配处理机的依据</a:t>
            </a:r>
          </a:p>
          <a:p>
            <a:pPr>
              <a:lnSpc>
                <a:spcPct val="120000"/>
              </a:lnSpc>
              <a:buFont typeface="Monotype Sorts"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3</a:t>
            </a:r>
            <a:r>
              <a:rPr lang="zh-CN" altLang="en-US" sz="2000" b="1" dirty="0">
                <a:latin typeface="宋体" pitchFamily="2" charset="-122"/>
                <a:ea typeface="宋体" pitchFamily="2" charset="-122"/>
              </a:rPr>
              <a:t>）</a:t>
            </a:r>
            <a:r>
              <a:rPr lang="zh-CN" altLang="en-US" sz="2000" b="1" dirty="0">
                <a:solidFill>
                  <a:srgbClr val="000099"/>
                </a:solidFill>
                <a:latin typeface="宋体" pitchFamily="2" charset="-122"/>
                <a:ea typeface="宋体" pitchFamily="2" charset="-122"/>
              </a:rPr>
              <a:t>进程队列指针</a:t>
            </a:r>
            <a:r>
              <a:rPr lang="zh-CN" altLang="en-US" sz="2000" b="1" dirty="0">
                <a:latin typeface="宋体" pitchFamily="2" charset="-122"/>
                <a:ea typeface="宋体" pitchFamily="2" charset="-122"/>
              </a:rPr>
              <a:t> －</a:t>
            </a: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记录</a:t>
            </a:r>
            <a:r>
              <a:rPr lang="en-US" altLang="zh-CN" sz="2000" b="1" dirty="0">
                <a:latin typeface="宋体" pitchFamily="2" charset="-122"/>
                <a:ea typeface="宋体" pitchFamily="2" charset="-122"/>
              </a:rPr>
              <a:t>PCB</a:t>
            </a:r>
            <a:r>
              <a:rPr lang="zh-CN" altLang="en-US" sz="2000" b="1" dirty="0">
                <a:latin typeface="宋体" pitchFamily="2" charset="-122"/>
                <a:ea typeface="宋体" pitchFamily="2" charset="-122"/>
              </a:rPr>
              <a:t>链表中下一个</a:t>
            </a:r>
            <a:r>
              <a:rPr lang="en-US" altLang="zh-CN" sz="2000" b="1" dirty="0">
                <a:latin typeface="宋体" pitchFamily="2" charset="-122"/>
                <a:ea typeface="宋体" pitchFamily="2" charset="-122"/>
              </a:rPr>
              <a:t>PCB</a:t>
            </a:r>
            <a:r>
              <a:rPr lang="zh-CN" altLang="en-US" sz="2000" b="1" dirty="0">
                <a:latin typeface="宋体" pitchFamily="2" charset="-122"/>
                <a:ea typeface="宋体" pitchFamily="2" charset="-122"/>
              </a:rPr>
              <a:t>的地址</a:t>
            </a:r>
          </a:p>
          <a:p>
            <a:pPr>
              <a:lnSpc>
                <a:spcPct val="120000"/>
              </a:lnSpc>
              <a:buFont typeface="Monotype Sorts"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4</a:t>
            </a:r>
            <a:r>
              <a:rPr lang="zh-CN" altLang="en-US" sz="2000" b="1" dirty="0">
                <a:latin typeface="宋体" pitchFamily="2" charset="-122"/>
                <a:ea typeface="宋体" pitchFamily="2" charset="-122"/>
              </a:rPr>
              <a:t>）</a:t>
            </a:r>
            <a:r>
              <a:rPr lang="zh-CN" altLang="en-US" sz="2000" b="1" dirty="0">
                <a:solidFill>
                  <a:srgbClr val="CC0000"/>
                </a:solidFill>
                <a:latin typeface="宋体" pitchFamily="2" charset="-122"/>
                <a:ea typeface="宋体" pitchFamily="2" charset="-122"/>
              </a:rPr>
              <a:t>程序地址范围</a:t>
            </a:r>
            <a:r>
              <a:rPr lang="zh-CN" altLang="en-US" sz="2000" b="1" dirty="0">
                <a:latin typeface="宋体" pitchFamily="2" charset="-122"/>
                <a:ea typeface="宋体" pitchFamily="2" charset="-122"/>
              </a:rPr>
              <a:t> －</a:t>
            </a: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开始地址与结束地址（</a:t>
            </a:r>
            <a:r>
              <a:rPr lang="zh-CN" altLang="en-US" sz="2000" b="1" dirty="0">
                <a:solidFill>
                  <a:srgbClr val="FF0000"/>
                </a:solidFill>
                <a:latin typeface="宋体" pitchFamily="2" charset="-122"/>
                <a:ea typeface="宋体" pitchFamily="2" charset="-122"/>
              </a:rPr>
              <a:t>地址空间</a:t>
            </a:r>
            <a:r>
              <a:rPr lang="zh-CN" altLang="en-US" sz="2000" b="1" dirty="0">
                <a:latin typeface="宋体" pitchFamily="2" charset="-122"/>
                <a:ea typeface="宋体" pitchFamily="2" charset="-122"/>
              </a:rPr>
              <a:t>）</a:t>
            </a:r>
          </a:p>
          <a:p>
            <a:pPr>
              <a:lnSpc>
                <a:spcPct val="120000"/>
              </a:lnSpc>
              <a:buFont typeface="Monotype Sorts"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5</a:t>
            </a:r>
            <a:r>
              <a:rPr lang="zh-CN" altLang="en-US" sz="2000" b="1" dirty="0">
                <a:latin typeface="宋体" pitchFamily="2" charset="-122"/>
                <a:ea typeface="宋体" pitchFamily="2" charset="-122"/>
              </a:rPr>
              <a:t>）</a:t>
            </a:r>
            <a:r>
              <a:rPr lang="zh-CN" altLang="en-US" sz="2000" b="1" dirty="0">
                <a:solidFill>
                  <a:srgbClr val="000099"/>
                </a:solidFill>
                <a:latin typeface="宋体" pitchFamily="2" charset="-122"/>
                <a:ea typeface="宋体" pitchFamily="2" charset="-122"/>
              </a:rPr>
              <a:t>进程优先级</a:t>
            </a:r>
            <a:r>
              <a:rPr lang="zh-CN" altLang="en-US" sz="2000" b="1" dirty="0">
                <a:latin typeface="宋体" pitchFamily="2" charset="-122"/>
                <a:ea typeface="宋体" pitchFamily="2" charset="-122"/>
              </a:rPr>
              <a:t>   －</a:t>
            </a: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反映进程要求</a:t>
            </a:r>
            <a:r>
              <a:rPr lang="en-US" altLang="zh-CN" sz="2000" b="1" dirty="0">
                <a:latin typeface="宋体" pitchFamily="2" charset="-122"/>
                <a:ea typeface="宋体" pitchFamily="2" charset="-122"/>
              </a:rPr>
              <a:t>CPU</a:t>
            </a:r>
            <a:r>
              <a:rPr lang="zh-CN" altLang="en-US" sz="2000" b="1" dirty="0">
                <a:latin typeface="宋体" pitchFamily="2" charset="-122"/>
                <a:ea typeface="宋体" pitchFamily="2" charset="-122"/>
              </a:rPr>
              <a:t>的紧迫程度</a:t>
            </a:r>
          </a:p>
          <a:p>
            <a:pPr>
              <a:lnSpc>
                <a:spcPct val="120000"/>
              </a:lnSpc>
              <a:buFont typeface="Monotype Sorts"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6</a:t>
            </a:r>
            <a:r>
              <a:rPr lang="zh-CN" altLang="en-US" sz="2000" b="1" dirty="0">
                <a:latin typeface="宋体" pitchFamily="2" charset="-122"/>
                <a:ea typeface="宋体" pitchFamily="2" charset="-122"/>
              </a:rPr>
              <a:t>）</a:t>
            </a:r>
            <a:r>
              <a:rPr lang="en-US" altLang="zh-CN" sz="2000" b="1" dirty="0">
                <a:solidFill>
                  <a:srgbClr val="CC0000"/>
                </a:solidFill>
                <a:latin typeface="宋体" pitchFamily="2" charset="-122"/>
                <a:ea typeface="宋体" pitchFamily="2" charset="-122"/>
              </a:rPr>
              <a:t>CPU</a:t>
            </a:r>
            <a:r>
              <a:rPr lang="zh-CN" altLang="en-US" sz="2000" b="1" dirty="0">
                <a:solidFill>
                  <a:srgbClr val="CC0000"/>
                </a:solidFill>
                <a:latin typeface="宋体" pitchFamily="2" charset="-122"/>
                <a:ea typeface="宋体" pitchFamily="2" charset="-122"/>
              </a:rPr>
              <a:t>现场保护区</a:t>
            </a: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记录让出处理机时的</a:t>
            </a:r>
            <a:r>
              <a:rPr lang="en-US" altLang="zh-CN" sz="2000" b="1" dirty="0">
                <a:latin typeface="宋体" pitchFamily="2" charset="-122"/>
                <a:ea typeface="宋体" pitchFamily="2" charset="-122"/>
              </a:rPr>
              <a:t>CPU</a:t>
            </a:r>
            <a:r>
              <a:rPr lang="zh-CN" altLang="en-US" sz="2000" b="1" dirty="0">
                <a:latin typeface="宋体" pitchFamily="2" charset="-122"/>
                <a:ea typeface="宋体" pitchFamily="2" charset="-122"/>
              </a:rPr>
              <a:t>现场信息</a:t>
            </a:r>
          </a:p>
          <a:p>
            <a:pPr>
              <a:lnSpc>
                <a:spcPct val="120000"/>
              </a:lnSpc>
              <a:buFont typeface="Monotype Sorts"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7</a:t>
            </a:r>
            <a:r>
              <a:rPr lang="zh-CN" altLang="en-US" sz="2000" b="1" dirty="0">
                <a:latin typeface="宋体" pitchFamily="2" charset="-122"/>
                <a:ea typeface="宋体" pitchFamily="2" charset="-122"/>
              </a:rPr>
              <a:t>）</a:t>
            </a:r>
            <a:r>
              <a:rPr lang="zh-CN" altLang="en-US" sz="2000" b="1" dirty="0">
                <a:solidFill>
                  <a:srgbClr val="000099"/>
                </a:solidFill>
                <a:latin typeface="宋体" pitchFamily="2" charset="-122"/>
                <a:ea typeface="宋体" pitchFamily="2" charset="-122"/>
              </a:rPr>
              <a:t>通信信息</a:t>
            </a:r>
            <a:r>
              <a:rPr lang="zh-CN" altLang="en-US" sz="2000" b="1" dirty="0">
                <a:latin typeface="宋体" pitchFamily="2" charset="-122"/>
                <a:ea typeface="宋体" pitchFamily="2" charset="-122"/>
              </a:rPr>
              <a:t>     －</a:t>
            </a: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记录与其他的进程的信息交换情况</a:t>
            </a:r>
          </a:p>
          <a:p>
            <a:pPr>
              <a:lnSpc>
                <a:spcPct val="120000"/>
              </a:lnSpc>
              <a:buFont typeface="Monotype Sorts"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8</a:t>
            </a:r>
            <a:r>
              <a:rPr lang="zh-CN" altLang="en-US" sz="2000" b="1" dirty="0">
                <a:latin typeface="宋体" pitchFamily="2" charset="-122"/>
                <a:ea typeface="宋体" pitchFamily="2" charset="-122"/>
              </a:rPr>
              <a:t>）</a:t>
            </a:r>
            <a:r>
              <a:rPr lang="zh-CN" altLang="en-US" sz="2000" b="1" dirty="0">
                <a:solidFill>
                  <a:srgbClr val="CC0000"/>
                </a:solidFill>
                <a:latin typeface="宋体" pitchFamily="2" charset="-122"/>
                <a:ea typeface="宋体" pitchFamily="2" charset="-122"/>
              </a:rPr>
              <a:t>家族联系</a:t>
            </a:r>
            <a:r>
              <a:rPr lang="zh-CN" altLang="en-US" sz="2000" b="1" dirty="0">
                <a:latin typeface="宋体" pitchFamily="2" charset="-122"/>
                <a:ea typeface="宋体" pitchFamily="2" charset="-122"/>
              </a:rPr>
              <a:t>     －</a:t>
            </a: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记录父进程的</a:t>
            </a:r>
            <a:r>
              <a:rPr lang="en-US" altLang="zh-CN" sz="2000" b="1" dirty="0">
                <a:latin typeface="宋体" pitchFamily="2" charset="-122"/>
                <a:ea typeface="宋体" pitchFamily="2" charset="-122"/>
              </a:rPr>
              <a:t>PID</a:t>
            </a:r>
          </a:p>
          <a:p>
            <a:pPr>
              <a:lnSpc>
                <a:spcPct val="120000"/>
              </a:lnSpc>
              <a:buFont typeface="Monotype Sorts"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9</a:t>
            </a:r>
            <a:r>
              <a:rPr lang="zh-CN" altLang="en-US" sz="2000" b="1" dirty="0">
                <a:latin typeface="宋体" pitchFamily="2" charset="-122"/>
                <a:ea typeface="宋体" pitchFamily="2" charset="-122"/>
              </a:rPr>
              <a:t>）</a:t>
            </a:r>
            <a:r>
              <a:rPr lang="zh-CN" altLang="en-US" sz="2000" b="1" dirty="0">
                <a:solidFill>
                  <a:srgbClr val="000099"/>
                </a:solidFill>
                <a:latin typeface="宋体" pitchFamily="2" charset="-122"/>
                <a:ea typeface="宋体" pitchFamily="2" charset="-122"/>
              </a:rPr>
              <a:t>占有资源清单</a:t>
            </a:r>
            <a:r>
              <a:rPr lang="zh-CN" altLang="en-US" sz="2000" b="1" dirty="0">
                <a:latin typeface="宋体" pitchFamily="2" charset="-122"/>
                <a:ea typeface="宋体" pitchFamily="2" charset="-122"/>
              </a:rPr>
              <a:t> －</a:t>
            </a: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打开文件列表、所需资源及已分配资源清单</a:t>
            </a:r>
            <a:endParaRPr lang="en-US" altLang="zh-CN" sz="2000" b="1" dirty="0">
              <a:latin typeface="宋体" pitchFamily="2" charset="-122"/>
              <a:ea typeface="宋体" pitchFamily="2" charset="-122"/>
            </a:endParaRPr>
          </a:p>
        </p:txBody>
      </p:sp>
    </p:spTree>
    <p:extLst>
      <p:ext uri="{BB962C8B-B14F-4D97-AF65-F5344CB8AC3E}">
        <p14:creationId xmlns:p14="http://schemas.microsoft.com/office/powerpoint/2010/main" val="3332772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361406" y="1371601"/>
            <a:ext cx="815340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50000"/>
              </a:lnSpc>
              <a:spcBef>
                <a:spcPct val="50000"/>
              </a:spcBef>
              <a:buClr>
                <a:schemeClr val="accent1"/>
              </a:buClr>
              <a:buSzPct val="150000"/>
              <a:buFontTx/>
              <a:buChar char="•"/>
            </a:pPr>
            <a:r>
              <a:rPr lang="en-US" altLang="zh-CN"/>
              <a:t>Step 1</a:t>
            </a:r>
            <a:r>
              <a:rPr lang="zh-CN" altLang="en-US"/>
              <a:t>：编写一个线程类</a:t>
            </a:r>
            <a:br>
              <a:rPr lang="zh-CN" altLang="en-US"/>
            </a:br>
            <a:r>
              <a:rPr lang="zh-CN" altLang="en-US" sz="1800">
                <a:solidFill>
                  <a:srgbClr val="000099"/>
                </a:solidFill>
              </a:rPr>
              <a:t>程序员自定义的类：</a:t>
            </a:r>
            <a:br>
              <a:rPr lang="zh-CN" altLang="en-US" sz="1800">
                <a:solidFill>
                  <a:srgbClr val="000099"/>
                </a:solidFill>
              </a:rPr>
            </a:br>
            <a:r>
              <a:rPr lang="zh-CN" altLang="en-US" sz="1800">
                <a:solidFill>
                  <a:srgbClr val="FF00FF"/>
                </a:solidFill>
              </a:rPr>
              <a:t>		① 要么实现</a:t>
            </a:r>
            <a:r>
              <a:rPr lang="en-US" altLang="zh-CN" sz="1800">
                <a:solidFill>
                  <a:srgbClr val="FF00FF"/>
                </a:solidFill>
                <a:latin typeface="Courier New" panose="02070309020205020404" pitchFamily="49" charset="0"/>
              </a:rPr>
              <a:t>java.lang.Runnable</a:t>
            </a:r>
            <a:r>
              <a:rPr lang="zh-CN" altLang="en-US" sz="1800">
                <a:solidFill>
                  <a:srgbClr val="FF00FF"/>
                </a:solidFill>
              </a:rPr>
              <a:t>接口。</a:t>
            </a:r>
            <a:br>
              <a:rPr lang="zh-CN" altLang="en-US" sz="1800">
                <a:solidFill>
                  <a:srgbClr val="FF00FF"/>
                </a:solidFill>
              </a:rPr>
            </a:br>
            <a:r>
              <a:rPr lang="zh-CN" altLang="en-US" sz="1800">
                <a:solidFill>
                  <a:srgbClr val="000099"/>
                </a:solidFill>
              </a:rPr>
              <a:t>	</a:t>
            </a:r>
            <a:r>
              <a:rPr lang="zh-CN" altLang="en-US" sz="1800">
                <a:solidFill>
                  <a:srgbClr val="006600"/>
                </a:solidFill>
              </a:rPr>
              <a:t>		</a:t>
            </a:r>
            <a:r>
              <a:rPr lang="zh-CN" altLang="en-US" sz="1800">
                <a:solidFill>
                  <a:srgbClr val="006600"/>
                </a:solidFill>
                <a:sym typeface="Symbol" panose="05050102010706020507" pitchFamily="18" charset="2"/>
              </a:rPr>
              <a:t> </a:t>
            </a:r>
            <a:r>
              <a:rPr lang="zh-CN" altLang="en-US" sz="1800">
                <a:solidFill>
                  <a:srgbClr val="006600"/>
                </a:solidFill>
              </a:rPr>
              <a:t>更好的面向对象设计，提供一致的设计风格。</a:t>
            </a:r>
            <a:br>
              <a:rPr lang="zh-CN" altLang="en-US" sz="1800">
                <a:solidFill>
                  <a:srgbClr val="006600"/>
                </a:solidFill>
              </a:rPr>
            </a:br>
            <a:r>
              <a:rPr lang="zh-CN" altLang="en-US" sz="1800">
                <a:solidFill>
                  <a:srgbClr val="006600"/>
                </a:solidFill>
              </a:rPr>
              <a:t>			</a:t>
            </a:r>
            <a:r>
              <a:rPr lang="zh-CN" altLang="en-US" sz="1800">
                <a:solidFill>
                  <a:srgbClr val="006600"/>
                </a:solidFill>
                <a:sym typeface="Symbol" panose="05050102010706020507" pitchFamily="18" charset="2"/>
              </a:rPr>
              <a:t> </a:t>
            </a:r>
            <a:r>
              <a:rPr lang="zh-CN" altLang="en-US" sz="1800">
                <a:solidFill>
                  <a:srgbClr val="006600"/>
                </a:solidFill>
              </a:rPr>
              <a:t>可节约</a:t>
            </a:r>
            <a:r>
              <a:rPr lang="en-US" altLang="zh-CN" sz="1800">
                <a:solidFill>
                  <a:srgbClr val="006600"/>
                </a:solidFill>
              </a:rPr>
              <a:t>Java</a:t>
            </a:r>
            <a:r>
              <a:rPr lang="zh-CN" altLang="en-US" sz="1800">
                <a:solidFill>
                  <a:srgbClr val="006600"/>
                </a:solidFill>
              </a:rPr>
              <a:t>语言宝贵的单继承指标。</a:t>
            </a:r>
            <a:br>
              <a:rPr lang="zh-CN" altLang="en-US" sz="1800">
                <a:solidFill>
                  <a:srgbClr val="006600"/>
                </a:solidFill>
              </a:rPr>
            </a:br>
            <a:r>
              <a:rPr lang="zh-CN" altLang="en-US" sz="1800">
                <a:solidFill>
                  <a:schemeClr val="hlink"/>
                </a:solidFill>
              </a:rPr>
              <a:t>				例如，一个</a:t>
            </a:r>
            <a:r>
              <a:rPr lang="en-US" altLang="zh-CN" sz="1800">
                <a:solidFill>
                  <a:schemeClr val="hlink"/>
                </a:solidFill>
              </a:rPr>
              <a:t>Applet</a:t>
            </a:r>
            <a:r>
              <a:rPr lang="zh-CN" altLang="en-US" sz="1800">
                <a:solidFill>
                  <a:schemeClr val="hlink"/>
                </a:solidFill>
              </a:rPr>
              <a:t>程序必须选择这一途径实现多线程。</a:t>
            </a:r>
            <a:br>
              <a:rPr lang="zh-CN" altLang="en-US" sz="1800">
                <a:solidFill>
                  <a:schemeClr val="hlink"/>
                </a:solidFill>
              </a:rPr>
            </a:br>
            <a:r>
              <a:rPr lang="zh-CN" altLang="en-US" sz="1800">
                <a:solidFill>
                  <a:srgbClr val="FF00FF"/>
                </a:solidFill>
              </a:rPr>
              <a:t>		② 要么继承</a:t>
            </a:r>
            <a:r>
              <a:rPr lang="en-US" altLang="zh-CN" sz="1800">
                <a:solidFill>
                  <a:srgbClr val="FF00FF"/>
                </a:solidFill>
                <a:latin typeface="Courier New" panose="02070309020205020404" pitchFamily="49" charset="0"/>
              </a:rPr>
              <a:t>java.lang.Thread</a:t>
            </a:r>
            <a:r>
              <a:rPr lang="zh-CN" altLang="en-US" sz="1800">
                <a:solidFill>
                  <a:srgbClr val="FF00FF"/>
                </a:solidFill>
              </a:rPr>
              <a:t>类。</a:t>
            </a:r>
            <a:br>
              <a:rPr lang="zh-CN" altLang="en-US" sz="1800">
                <a:solidFill>
                  <a:srgbClr val="FF00FF"/>
                </a:solidFill>
              </a:rPr>
            </a:br>
            <a:r>
              <a:rPr lang="zh-CN" altLang="en-US" sz="1800">
                <a:solidFill>
                  <a:srgbClr val="000099"/>
                </a:solidFill>
              </a:rPr>
              <a:t>	</a:t>
            </a:r>
            <a:r>
              <a:rPr lang="zh-CN" altLang="en-US" sz="1800">
                <a:solidFill>
                  <a:srgbClr val="006600"/>
                </a:solidFill>
              </a:rPr>
              <a:t>		</a:t>
            </a:r>
            <a:r>
              <a:rPr lang="zh-CN" altLang="en-US" sz="1800">
                <a:solidFill>
                  <a:srgbClr val="006600"/>
                </a:solidFill>
                <a:sym typeface="Symbol" panose="05050102010706020507" pitchFamily="18" charset="2"/>
              </a:rPr>
              <a:t> 该类实现了</a:t>
            </a:r>
            <a:r>
              <a:rPr lang="en-US" altLang="zh-CN" sz="1800">
                <a:solidFill>
                  <a:srgbClr val="006600"/>
                </a:solidFill>
                <a:latin typeface="Courier New" panose="02070309020205020404" pitchFamily="49" charset="0"/>
                <a:sym typeface="Symbol" panose="05050102010706020507" pitchFamily="18" charset="2"/>
              </a:rPr>
              <a:t>Runnable</a:t>
            </a:r>
            <a:r>
              <a:rPr lang="zh-CN" altLang="en-US" sz="1800">
                <a:solidFill>
                  <a:srgbClr val="006600"/>
                </a:solidFill>
                <a:sym typeface="Symbol" panose="05050102010706020507" pitchFamily="18" charset="2"/>
              </a:rPr>
              <a:t>接口，但</a:t>
            </a:r>
            <a:r>
              <a:rPr lang="en-US" altLang="zh-CN" sz="1800">
                <a:solidFill>
                  <a:srgbClr val="006600"/>
                </a:solidFill>
                <a:latin typeface="Courier New" panose="02070309020205020404" pitchFamily="49" charset="0"/>
                <a:sym typeface="Symbol" panose="05050102010706020507" pitchFamily="18" charset="2"/>
              </a:rPr>
              <a:t>run()</a:t>
            </a:r>
            <a:r>
              <a:rPr lang="zh-CN" altLang="en-US" sz="1800">
                <a:solidFill>
                  <a:srgbClr val="006600"/>
                </a:solidFill>
                <a:sym typeface="Symbol" panose="05050102010706020507" pitchFamily="18" charset="2"/>
              </a:rPr>
              <a:t>被定义为空的。</a:t>
            </a:r>
            <a:r>
              <a:rPr lang="zh-CN" altLang="en-US" sz="1800">
                <a:solidFill>
                  <a:srgbClr val="000099"/>
                </a:solidFill>
              </a:rPr>
              <a:t/>
            </a:r>
            <a:br>
              <a:rPr lang="zh-CN" altLang="en-US" sz="1800">
                <a:solidFill>
                  <a:srgbClr val="000099"/>
                </a:solidFill>
              </a:rPr>
            </a:br>
            <a:r>
              <a:rPr lang="zh-CN" altLang="en-US" sz="1800">
                <a:solidFill>
                  <a:srgbClr val="000099"/>
                </a:solidFill>
              </a:rPr>
              <a:t>	</a:t>
            </a:r>
            <a:r>
              <a:rPr lang="zh-CN" altLang="en-US" sz="1800">
                <a:solidFill>
                  <a:srgbClr val="006600"/>
                </a:solidFill>
              </a:rPr>
              <a:t>		</a:t>
            </a:r>
            <a:r>
              <a:rPr lang="zh-CN" altLang="en-US" sz="1800">
                <a:solidFill>
                  <a:srgbClr val="006600"/>
                </a:solidFill>
                <a:sym typeface="Symbol" panose="05050102010706020507" pitchFamily="18" charset="2"/>
              </a:rPr>
              <a:t> 可用</a:t>
            </a:r>
            <a:r>
              <a:rPr lang="zh-CN" altLang="en-US" sz="1800">
                <a:solidFill>
                  <a:srgbClr val="006600"/>
                </a:solidFill>
              </a:rPr>
              <a:t>更简单的代码完成同样的事情。</a:t>
            </a:r>
            <a:r>
              <a:rPr lang="zh-CN" altLang="en-US" sz="1800">
                <a:solidFill>
                  <a:srgbClr val="000099"/>
                </a:solidFill>
              </a:rPr>
              <a:t/>
            </a:r>
            <a:br>
              <a:rPr lang="zh-CN" altLang="en-US" sz="1800">
                <a:solidFill>
                  <a:srgbClr val="000099"/>
                </a:solidFill>
              </a:rPr>
            </a:br>
            <a:r>
              <a:rPr lang="zh-CN" altLang="en-US" sz="1800">
                <a:solidFill>
                  <a:srgbClr val="000099"/>
                </a:solidFill>
              </a:rPr>
              <a:t>线程类中最重要的重定义方法：</a:t>
            </a:r>
            <a:r>
              <a:rPr lang="en-US" altLang="zh-CN" sz="1800">
                <a:solidFill>
                  <a:srgbClr val="FF00FF"/>
                </a:solidFill>
                <a:latin typeface="Courier New" panose="02070309020205020404" pitchFamily="49" charset="0"/>
              </a:rPr>
              <a:t>run()</a:t>
            </a:r>
            <a:r>
              <a:rPr lang="zh-CN" altLang="en-US" sz="1800">
                <a:solidFill>
                  <a:srgbClr val="000099"/>
                </a:solidFill>
              </a:rPr>
              <a:t>。</a:t>
            </a:r>
            <a:br>
              <a:rPr lang="zh-CN" altLang="en-US" sz="1800">
                <a:solidFill>
                  <a:srgbClr val="000099"/>
                </a:solidFill>
              </a:rPr>
            </a:br>
            <a:r>
              <a:rPr lang="zh-CN" altLang="en-US" sz="1800">
                <a:solidFill>
                  <a:srgbClr val="006600"/>
                </a:solidFill>
              </a:rPr>
              <a:t>		</a:t>
            </a:r>
            <a:r>
              <a:rPr lang="zh-CN" altLang="en-US" sz="1800">
                <a:solidFill>
                  <a:srgbClr val="006600"/>
                </a:solidFill>
                <a:sym typeface="Symbol" panose="05050102010706020507" pitchFamily="18" charset="2"/>
              </a:rPr>
              <a:t> 通过重定义该方法完成线程本身要执行的任务。</a:t>
            </a:r>
          </a:p>
        </p:txBody>
      </p:sp>
      <p:sp>
        <p:nvSpPr>
          <p:cNvPr id="16387" name="Text Box 3"/>
          <p:cNvSpPr txBox="1">
            <a:spLocks noChangeArrowheads="1"/>
          </p:cNvSpPr>
          <p:nvPr/>
        </p:nvSpPr>
        <p:spPr bwMode="auto">
          <a:xfrm>
            <a:off x="2285206" y="304800"/>
            <a:ext cx="754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CC0000"/>
                </a:solidFill>
                <a:latin typeface="Arial" charset="0"/>
              </a:rPr>
              <a:t>Java</a:t>
            </a:r>
            <a:r>
              <a:rPr lang="zh-CN" altLang="en-US" sz="3200" b="1" dirty="0">
                <a:solidFill>
                  <a:srgbClr val="CC0000"/>
                </a:solidFill>
                <a:latin typeface="Arial" charset="0"/>
              </a:rPr>
              <a:t>线程</a:t>
            </a:r>
            <a:r>
              <a:rPr lang="zh-CN" altLang="en-US" sz="3200" b="1" dirty="0" smtClean="0">
                <a:solidFill>
                  <a:srgbClr val="CC0000"/>
                </a:solidFill>
                <a:latin typeface="Arial" charset="0"/>
              </a:rPr>
              <a:t>库</a:t>
            </a:r>
            <a:endParaRPr lang="zh-CN" altLang="en-US" dirty="0"/>
          </a:p>
        </p:txBody>
      </p:sp>
    </p:spTree>
    <p:extLst>
      <p:ext uri="{BB962C8B-B14F-4D97-AF65-F5344CB8AC3E}">
        <p14:creationId xmlns:p14="http://schemas.microsoft.com/office/powerpoint/2010/main" val="15326109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361406" y="1371600"/>
            <a:ext cx="815340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40000"/>
              </a:lnSpc>
              <a:spcBef>
                <a:spcPct val="50000"/>
              </a:spcBef>
              <a:buClr>
                <a:schemeClr val="accent1"/>
              </a:buClr>
              <a:buSzPct val="150000"/>
              <a:buFontTx/>
              <a:buChar char="•"/>
            </a:pPr>
            <a:r>
              <a:rPr lang="en-US" altLang="zh-CN"/>
              <a:t>Step 2</a:t>
            </a:r>
            <a:r>
              <a:rPr lang="zh-CN" altLang="en-US"/>
              <a:t>：创建线程类的一个对象实例</a:t>
            </a:r>
            <a:br>
              <a:rPr lang="zh-CN" altLang="en-US"/>
            </a:br>
            <a:r>
              <a:rPr lang="zh-CN" altLang="en-US" sz="1800">
                <a:solidFill>
                  <a:srgbClr val="000099"/>
                </a:solidFill>
              </a:rPr>
              <a:t>① 如果线程类实现</a:t>
            </a:r>
            <a:r>
              <a:rPr lang="en-US" altLang="zh-CN" sz="1800">
                <a:solidFill>
                  <a:srgbClr val="000099"/>
                </a:solidFill>
                <a:latin typeface="Courier New" panose="02070309020205020404" pitchFamily="49" charset="0"/>
              </a:rPr>
              <a:t>Runnable</a:t>
            </a:r>
            <a:r>
              <a:rPr lang="zh-CN" altLang="en-US" sz="1800">
                <a:solidFill>
                  <a:srgbClr val="000099"/>
                </a:solidFill>
              </a:rPr>
              <a:t>接口：</a:t>
            </a:r>
            <a:br>
              <a:rPr lang="zh-CN" altLang="en-US" sz="1800">
                <a:solidFill>
                  <a:srgbClr val="000099"/>
                </a:solidFill>
              </a:rPr>
            </a:br>
            <a:r>
              <a:rPr lang="zh-CN" altLang="en-US" sz="1800">
                <a:solidFill>
                  <a:srgbClr val="006600"/>
                </a:solidFill>
              </a:rPr>
              <a:t>		</a:t>
            </a:r>
            <a:r>
              <a:rPr lang="zh-CN" altLang="en-US" sz="1800">
                <a:solidFill>
                  <a:srgbClr val="006600"/>
                </a:solidFill>
                <a:sym typeface="Symbol" panose="05050102010706020507" pitchFamily="18" charset="2"/>
              </a:rPr>
              <a:t> 首先，创建该线程类的一个实例。</a:t>
            </a:r>
            <a:r>
              <a:rPr lang="zh-CN" altLang="en-US" sz="1800">
                <a:solidFill>
                  <a:srgbClr val="000099"/>
                </a:solidFill>
              </a:rPr>
              <a:t/>
            </a:r>
            <a:br>
              <a:rPr lang="zh-CN" altLang="en-US" sz="1800">
                <a:solidFill>
                  <a:srgbClr val="000099"/>
                </a:solidFill>
              </a:rPr>
            </a:br>
            <a:r>
              <a:rPr lang="zh-CN" altLang="en-US" sz="1800">
                <a:solidFill>
                  <a:srgbClr val="006600"/>
                </a:solidFill>
              </a:rPr>
              <a:t>		</a:t>
            </a:r>
            <a:r>
              <a:rPr lang="zh-CN" altLang="en-US" sz="1800">
                <a:solidFill>
                  <a:srgbClr val="006600"/>
                </a:solidFill>
                <a:sym typeface="Symbol" panose="05050102010706020507" pitchFamily="18" charset="2"/>
              </a:rPr>
              <a:t> 然后，再以上述实例为参数</a:t>
            </a:r>
            <a:r>
              <a:rPr lang="zh-CN" altLang="en-US" sz="1800">
                <a:solidFill>
                  <a:srgbClr val="006600"/>
                </a:solidFill>
              </a:rPr>
              <a:t>创建</a:t>
            </a:r>
            <a:r>
              <a:rPr lang="en-US" altLang="zh-CN" sz="1800">
                <a:solidFill>
                  <a:srgbClr val="006600"/>
                </a:solidFill>
                <a:latin typeface="Courier New" panose="02070309020205020404" pitchFamily="49" charset="0"/>
              </a:rPr>
              <a:t>Thread</a:t>
            </a:r>
            <a:r>
              <a:rPr lang="zh-CN" altLang="en-US" sz="1800">
                <a:solidFill>
                  <a:srgbClr val="006600"/>
                </a:solidFill>
              </a:rPr>
              <a:t>的一个实例。</a:t>
            </a:r>
            <a:r>
              <a:rPr lang="zh-CN" altLang="en-US"/>
              <a:t/>
            </a:r>
            <a:br>
              <a:rPr lang="zh-CN" altLang="en-US"/>
            </a:br>
            <a:r>
              <a:rPr lang="zh-CN" altLang="en-US" sz="1800">
                <a:solidFill>
                  <a:srgbClr val="000099"/>
                </a:solidFill>
              </a:rPr>
              <a:t>② 如果线程类继承</a:t>
            </a:r>
            <a:r>
              <a:rPr lang="en-US" altLang="zh-CN" sz="1800">
                <a:solidFill>
                  <a:srgbClr val="000099"/>
                </a:solidFill>
                <a:latin typeface="Courier New" panose="02070309020205020404" pitchFamily="49" charset="0"/>
              </a:rPr>
              <a:t>Thread</a:t>
            </a:r>
            <a:r>
              <a:rPr lang="zh-CN" altLang="en-US" sz="1800">
                <a:solidFill>
                  <a:srgbClr val="000099"/>
                </a:solidFill>
              </a:rPr>
              <a:t>类：</a:t>
            </a:r>
            <a:br>
              <a:rPr lang="zh-CN" altLang="en-US" sz="1800">
                <a:solidFill>
                  <a:srgbClr val="000099"/>
                </a:solidFill>
              </a:rPr>
            </a:br>
            <a:r>
              <a:rPr lang="zh-CN" altLang="en-US" sz="1800">
                <a:solidFill>
                  <a:srgbClr val="006600"/>
                </a:solidFill>
              </a:rPr>
              <a:t>		</a:t>
            </a:r>
            <a:r>
              <a:rPr lang="zh-CN" altLang="en-US" sz="1800">
                <a:solidFill>
                  <a:srgbClr val="006600"/>
                </a:solidFill>
                <a:sym typeface="Symbol" panose="05050102010706020507" pitchFamily="18" charset="2"/>
              </a:rPr>
              <a:t> 直接</a:t>
            </a:r>
            <a:r>
              <a:rPr lang="zh-CN" altLang="en-US" sz="1800">
                <a:solidFill>
                  <a:srgbClr val="006600"/>
                </a:solidFill>
              </a:rPr>
              <a:t>创建线程类的一个实例。</a:t>
            </a:r>
            <a:br>
              <a:rPr lang="zh-CN" altLang="en-US" sz="1800">
                <a:solidFill>
                  <a:srgbClr val="006600"/>
                </a:solidFill>
              </a:rPr>
            </a:br>
            <a:r>
              <a:rPr lang="en-US" altLang="zh-CN" sz="1800">
                <a:solidFill>
                  <a:schemeClr val="accent1"/>
                </a:solidFill>
                <a:latin typeface="Courier New" panose="02070309020205020404" pitchFamily="49" charset="0"/>
              </a:rPr>
              <a:t>Thread</a:t>
            </a:r>
            <a:r>
              <a:rPr lang="zh-CN" altLang="en-US" sz="1800">
                <a:solidFill>
                  <a:schemeClr val="accent1"/>
                </a:solidFill>
              </a:rPr>
              <a:t>类的构造方法有</a:t>
            </a:r>
            <a:r>
              <a:rPr lang="en-US" altLang="zh-CN" sz="1800">
                <a:solidFill>
                  <a:schemeClr val="accent1"/>
                </a:solidFill>
              </a:rPr>
              <a:t>3</a:t>
            </a:r>
            <a:r>
              <a:rPr lang="zh-CN" altLang="en-US" sz="1800">
                <a:solidFill>
                  <a:schemeClr val="accent1"/>
                </a:solidFill>
              </a:rPr>
              <a:t>个参数，共</a:t>
            </a:r>
            <a:r>
              <a:rPr lang="en-US" altLang="zh-CN" sz="1800">
                <a:solidFill>
                  <a:schemeClr val="accent1"/>
                </a:solidFill>
              </a:rPr>
              <a:t>7</a:t>
            </a:r>
            <a:r>
              <a:rPr lang="zh-CN" altLang="en-US" sz="1800">
                <a:solidFill>
                  <a:schemeClr val="accent1"/>
                </a:solidFill>
              </a:rPr>
              <a:t>种组合：</a:t>
            </a:r>
            <a:br>
              <a:rPr lang="zh-CN" altLang="en-US" sz="1800">
                <a:solidFill>
                  <a:schemeClr val="accent1"/>
                </a:solidFill>
              </a:rPr>
            </a:br>
            <a:r>
              <a:rPr lang="zh-CN" altLang="en-US" sz="1800">
                <a:solidFill>
                  <a:srgbClr val="FF00FF"/>
                </a:solidFill>
              </a:rPr>
              <a:t>		① 一个</a:t>
            </a:r>
            <a:r>
              <a:rPr lang="en-US" altLang="zh-CN" sz="1800">
                <a:solidFill>
                  <a:srgbClr val="FF00FF"/>
                </a:solidFill>
                <a:latin typeface="Courier New" panose="02070309020205020404" pitchFamily="49" charset="0"/>
              </a:rPr>
              <a:t>Runnable</a:t>
            </a:r>
            <a:r>
              <a:rPr lang="zh-CN" altLang="en-US" sz="1800">
                <a:solidFill>
                  <a:srgbClr val="FF00FF"/>
                </a:solidFill>
              </a:rPr>
              <a:t>对象实例</a:t>
            </a:r>
            <a:br>
              <a:rPr lang="zh-CN" altLang="en-US" sz="1800">
                <a:solidFill>
                  <a:srgbClr val="FF00FF"/>
                </a:solidFill>
              </a:rPr>
            </a:br>
            <a:r>
              <a:rPr lang="zh-CN" altLang="en-US" sz="1800">
                <a:solidFill>
                  <a:srgbClr val="006600"/>
                </a:solidFill>
              </a:rPr>
              <a:t>			该对象的</a:t>
            </a:r>
            <a:r>
              <a:rPr lang="en-US" altLang="zh-CN" sz="1800">
                <a:solidFill>
                  <a:srgbClr val="006600"/>
                </a:solidFill>
                <a:latin typeface="Courier New" panose="02070309020205020404" pitchFamily="49" charset="0"/>
              </a:rPr>
              <a:t>run()</a:t>
            </a:r>
            <a:r>
              <a:rPr lang="zh-CN" altLang="en-US" sz="1800">
                <a:solidFill>
                  <a:srgbClr val="006600"/>
                </a:solidFill>
              </a:rPr>
              <a:t>方法将在线程中执行。</a:t>
            </a:r>
            <a:br>
              <a:rPr lang="zh-CN" altLang="en-US" sz="1800">
                <a:solidFill>
                  <a:srgbClr val="006600"/>
                </a:solidFill>
              </a:rPr>
            </a:br>
            <a:r>
              <a:rPr lang="zh-CN" altLang="en-US" sz="1800">
                <a:solidFill>
                  <a:srgbClr val="FF00FF"/>
                </a:solidFill>
              </a:rPr>
              <a:t>		② 一个</a:t>
            </a:r>
            <a:r>
              <a:rPr lang="en-US" altLang="zh-CN" sz="1800">
                <a:solidFill>
                  <a:srgbClr val="FF00FF"/>
                </a:solidFill>
                <a:latin typeface="Courier New" panose="02070309020205020404" pitchFamily="49" charset="0"/>
              </a:rPr>
              <a:t>String</a:t>
            </a:r>
            <a:r>
              <a:rPr lang="zh-CN" altLang="en-US" sz="1800">
                <a:solidFill>
                  <a:srgbClr val="FF00FF"/>
                </a:solidFill>
              </a:rPr>
              <a:t>对象实例</a:t>
            </a:r>
            <a:br>
              <a:rPr lang="zh-CN" altLang="en-US" sz="1800">
                <a:solidFill>
                  <a:srgbClr val="FF00FF"/>
                </a:solidFill>
              </a:rPr>
            </a:br>
            <a:r>
              <a:rPr lang="zh-CN" altLang="en-US" sz="1800">
                <a:solidFill>
                  <a:srgbClr val="006600"/>
                </a:solidFill>
              </a:rPr>
              <a:t>			用于标识线程。</a:t>
            </a:r>
            <a:br>
              <a:rPr lang="zh-CN" altLang="en-US" sz="1800">
                <a:solidFill>
                  <a:srgbClr val="006600"/>
                </a:solidFill>
              </a:rPr>
            </a:br>
            <a:r>
              <a:rPr lang="zh-CN" altLang="en-US" sz="1800">
                <a:solidFill>
                  <a:srgbClr val="FF00FF"/>
                </a:solidFill>
              </a:rPr>
              <a:t>		③ 一个</a:t>
            </a:r>
            <a:r>
              <a:rPr lang="en-US" altLang="zh-CN" sz="1800">
                <a:solidFill>
                  <a:srgbClr val="FF00FF"/>
                </a:solidFill>
                <a:latin typeface="Courier New" panose="02070309020205020404" pitchFamily="49" charset="0"/>
              </a:rPr>
              <a:t>ThreadGroup</a:t>
            </a:r>
            <a:r>
              <a:rPr lang="zh-CN" altLang="en-US" sz="1800">
                <a:solidFill>
                  <a:srgbClr val="FF00FF"/>
                </a:solidFill>
              </a:rPr>
              <a:t>对象实例</a:t>
            </a:r>
            <a:br>
              <a:rPr lang="zh-CN" altLang="en-US" sz="1800">
                <a:solidFill>
                  <a:srgbClr val="FF00FF"/>
                </a:solidFill>
              </a:rPr>
            </a:br>
            <a:r>
              <a:rPr lang="zh-CN" altLang="en-US" sz="1800">
                <a:solidFill>
                  <a:srgbClr val="006600"/>
                </a:solidFill>
              </a:rPr>
              <a:t>			将线程指派到某一线程组；线程组将相关线程组织在一起。</a:t>
            </a:r>
            <a:endParaRPr lang="zh-CN" altLang="en-US"/>
          </a:p>
        </p:txBody>
      </p:sp>
      <p:sp>
        <p:nvSpPr>
          <p:cNvPr id="3" name="Text Box 3"/>
          <p:cNvSpPr txBox="1">
            <a:spLocks noChangeArrowheads="1"/>
          </p:cNvSpPr>
          <p:nvPr/>
        </p:nvSpPr>
        <p:spPr bwMode="auto">
          <a:xfrm>
            <a:off x="2285206" y="304800"/>
            <a:ext cx="754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CC0000"/>
                </a:solidFill>
                <a:latin typeface="Arial" charset="0"/>
              </a:rPr>
              <a:t>Java</a:t>
            </a:r>
            <a:r>
              <a:rPr lang="zh-CN" altLang="en-US" sz="3200" b="1" dirty="0">
                <a:solidFill>
                  <a:srgbClr val="CC0000"/>
                </a:solidFill>
                <a:latin typeface="Arial" charset="0"/>
              </a:rPr>
              <a:t>线程</a:t>
            </a:r>
            <a:r>
              <a:rPr lang="zh-CN" altLang="en-US" sz="3200" b="1" dirty="0" smtClean="0">
                <a:solidFill>
                  <a:srgbClr val="CC0000"/>
                </a:solidFill>
                <a:latin typeface="Arial" charset="0"/>
              </a:rPr>
              <a:t>库</a:t>
            </a:r>
            <a:endParaRPr lang="zh-CN" altLang="en-US" dirty="0"/>
          </a:p>
        </p:txBody>
      </p:sp>
    </p:spTree>
    <p:extLst>
      <p:ext uri="{BB962C8B-B14F-4D97-AF65-F5344CB8AC3E}">
        <p14:creationId xmlns:p14="http://schemas.microsoft.com/office/powerpoint/2010/main" val="5395433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361406" y="1371600"/>
            <a:ext cx="8153400"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210000"/>
              </a:lnSpc>
              <a:spcBef>
                <a:spcPct val="50000"/>
              </a:spcBef>
              <a:buClr>
                <a:schemeClr val="accent1"/>
              </a:buClr>
              <a:buSzPct val="150000"/>
              <a:buFontTx/>
              <a:buChar char="•"/>
            </a:pPr>
            <a:r>
              <a:rPr lang="en-US" altLang="zh-CN"/>
              <a:t>Step 3</a:t>
            </a:r>
            <a:r>
              <a:rPr lang="zh-CN" altLang="en-US"/>
              <a:t>：调用对象实例的</a:t>
            </a:r>
            <a:r>
              <a:rPr lang="en-US" altLang="zh-CN">
                <a:latin typeface="Courier New" panose="02070309020205020404" pitchFamily="49" charset="0"/>
              </a:rPr>
              <a:t>start()</a:t>
            </a:r>
            <a:r>
              <a:rPr lang="zh-CN" altLang="en-US"/>
              <a:t>方法</a:t>
            </a:r>
            <a:br>
              <a:rPr lang="zh-CN" altLang="en-US"/>
            </a:br>
            <a:r>
              <a:rPr lang="zh-CN" altLang="en-US" sz="1800">
                <a:solidFill>
                  <a:srgbClr val="000099"/>
                </a:solidFill>
              </a:rPr>
              <a:t>该方法创建并运行线程。</a:t>
            </a:r>
            <a:br>
              <a:rPr lang="zh-CN" altLang="en-US" sz="1800">
                <a:solidFill>
                  <a:srgbClr val="000099"/>
                </a:solidFill>
              </a:rPr>
            </a:br>
            <a:r>
              <a:rPr lang="zh-CN" altLang="en-US" sz="1800">
                <a:solidFill>
                  <a:srgbClr val="006600"/>
                </a:solidFill>
              </a:rPr>
              <a:t>		</a:t>
            </a:r>
            <a:r>
              <a:rPr lang="zh-CN" altLang="en-US" sz="1800">
                <a:solidFill>
                  <a:srgbClr val="006600"/>
                </a:solidFill>
                <a:sym typeface="Symbol" panose="05050102010706020507" pitchFamily="18" charset="2"/>
              </a:rPr>
              <a:t> </a:t>
            </a:r>
            <a:r>
              <a:rPr lang="zh-CN" altLang="en-US" sz="1800">
                <a:solidFill>
                  <a:srgbClr val="006600"/>
                </a:solidFill>
              </a:rPr>
              <a:t>申请线程运行所需系统资源、调度线程、调用线程的</a:t>
            </a:r>
            <a:r>
              <a:rPr lang="en-US" altLang="zh-CN" sz="1800">
                <a:solidFill>
                  <a:srgbClr val="006600"/>
                </a:solidFill>
                <a:latin typeface="Courier New" panose="02070309020205020404" pitchFamily="49" charset="0"/>
              </a:rPr>
              <a:t>run()</a:t>
            </a:r>
            <a:r>
              <a:rPr lang="zh-CN" altLang="en-US" sz="1800">
                <a:solidFill>
                  <a:srgbClr val="006600"/>
                </a:solidFill>
              </a:rPr>
              <a:t>方法。</a:t>
            </a:r>
            <a:br>
              <a:rPr lang="zh-CN" altLang="en-US" sz="1800">
                <a:solidFill>
                  <a:srgbClr val="006600"/>
                </a:solidFill>
              </a:rPr>
            </a:br>
            <a:r>
              <a:rPr lang="zh-CN" altLang="en-US" sz="1800">
                <a:solidFill>
                  <a:srgbClr val="000099"/>
                </a:solidFill>
              </a:rPr>
              <a:t>当该方法返回时，线程已开始运行并处于</a:t>
            </a:r>
            <a:r>
              <a:rPr lang="en-US" altLang="zh-CN" sz="1800" i="1">
                <a:solidFill>
                  <a:srgbClr val="000099"/>
                </a:solidFill>
              </a:rPr>
              <a:t>Runnable</a:t>
            </a:r>
            <a:r>
              <a:rPr lang="zh-CN" altLang="en-US" sz="1800">
                <a:solidFill>
                  <a:srgbClr val="000099"/>
                </a:solidFill>
              </a:rPr>
              <a:t>状态。</a:t>
            </a:r>
            <a:br>
              <a:rPr lang="zh-CN" altLang="en-US" sz="1800">
                <a:solidFill>
                  <a:srgbClr val="000099"/>
                </a:solidFill>
              </a:rPr>
            </a:br>
            <a:r>
              <a:rPr lang="zh-CN" altLang="en-US" sz="1800">
                <a:solidFill>
                  <a:srgbClr val="006600"/>
                </a:solidFill>
              </a:rPr>
              <a:t>		</a:t>
            </a:r>
            <a:r>
              <a:rPr lang="zh-CN" altLang="en-US" sz="1800">
                <a:solidFill>
                  <a:srgbClr val="006600"/>
                </a:solidFill>
                <a:sym typeface="Symbol" panose="05050102010706020507" pitchFamily="18" charset="2"/>
              </a:rPr>
              <a:t> </a:t>
            </a:r>
            <a:r>
              <a:rPr lang="zh-CN" altLang="en-US" sz="1800">
                <a:solidFill>
                  <a:srgbClr val="006600"/>
                </a:solidFill>
              </a:rPr>
              <a:t>由于多数计算机只有一个处理器，</a:t>
            </a:r>
            <a:r>
              <a:rPr lang="en-US" altLang="zh-CN" sz="1800">
                <a:solidFill>
                  <a:srgbClr val="006600"/>
                </a:solidFill>
              </a:rPr>
              <a:t>JVM</a:t>
            </a:r>
            <a:r>
              <a:rPr lang="zh-CN" altLang="en-US" sz="1800">
                <a:solidFill>
                  <a:srgbClr val="006600"/>
                </a:solidFill>
              </a:rPr>
              <a:t>必须调度线程。</a:t>
            </a:r>
          </a:p>
        </p:txBody>
      </p:sp>
      <p:sp>
        <p:nvSpPr>
          <p:cNvPr id="3" name="Text Box 3"/>
          <p:cNvSpPr txBox="1">
            <a:spLocks noChangeArrowheads="1"/>
          </p:cNvSpPr>
          <p:nvPr/>
        </p:nvSpPr>
        <p:spPr bwMode="auto">
          <a:xfrm>
            <a:off x="2285206" y="304800"/>
            <a:ext cx="754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CC0000"/>
                </a:solidFill>
                <a:latin typeface="Arial" charset="0"/>
              </a:rPr>
              <a:t>Java</a:t>
            </a:r>
            <a:r>
              <a:rPr lang="zh-CN" altLang="en-US" sz="3200" b="1" dirty="0">
                <a:solidFill>
                  <a:srgbClr val="CC0000"/>
                </a:solidFill>
                <a:latin typeface="Arial" charset="0"/>
              </a:rPr>
              <a:t>线程</a:t>
            </a:r>
            <a:r>
              <a:rPr lang="zh-CN" altLang="en-US" sz="3200" b="1" dirty="0" smtClean="0">
                <a:solidFill>
                  <a:srgbClr val="CC0000"/>
                </a:solidFill>
                <a:latin typeface="Arial" charset="0"/>
              </a:rPr>
              <a:t>库</a:t>
            </a:r>
            <a:endParaRPr lang="zh-CN" altLang="en-US" dirty="0"/>
          </a:p>
        </p:txBody>
      </p:sp>
    </p:spTree>
    <p:extLst>
      <p:ext uri="{BB962C8B-B14F-4D97-AF65-F5344CB8AC3E}">
        <p14:creationId xmlns:p14="http://schemas.microsoft.com/office/powerpoint/2010/main" val="15258954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814329" y="678921"/>
            <a:ext cx="10680986" cy="57041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8719" bIns="0" numCol="1" anchor="ctr" anchorCtr="0" compatLnSpc="1">
            <a:prstTxWarp prst="textNoShape">
              <a:avLst/>
            </a:prstTxWarp>
            <a:spAutoFit/>
          </a:bodyPr>
          <a:lstStyle/>
          <a:p>
            <a:pPr marL="457200" marR="0" lvl="1" indent="-457200" algn="l" defTabSz="914400" rtl="0" eaLnBrk="0" fontAlgn="base" latinLnBrk="0" hangingPunct="0">
              <a:lnSpc>
                <a:spcPct val="100000"/>
              </a:lnSpc>
              <a:spcBef>
                <a:spcPct val="0"/>
              </a:spcBef>
              <a:spcAft>
                <a:spcPct val="0"/>
              </a:spcAft>
              <a:buClrTx/>
              <a:buSzTx/>
              <a:buFontTx/>
              <a:buNone/>
              <a:tabLst/>
            </a:pPr>
            <a:endParaRPr kumimoji="0" lang="zh-CN" altLang="zh-CN" sz="2400" b="0" i="0" u="none" strike="noStrike" cap="none" normalizeH="0" baseline="-30000" dirty="0" smtClean="0">
              <a:ln>
                <a:noFill/>
              </a:ln>
              <a:solidFill>
                <a:srgbClr val="333333"/>
              </a:solidFill>
              <a:effectLst/>
              <a:latin typeface="Arial" pitchFamily="34" charset="0"/>
              <a:ea typeface="宋体" pitchFamily="2" charset="-122"/>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lang="zh-CN" altLang="zh-CN" b="1" dirty="0">
                <a:solidFill>
                  <a:srgbClr val="333333"/>
                </a:solidFill>
                <a:latin typeface="宋体" panose="02010600030101010101" pitchFamily="2" charset="-122"/>
                <a:ea typeface="宋体" panose="02010600030101010101" pitchFamily="2" charset="-122"/>
                <a:cs typeface="Arial" pitchFamily="34" charset="0"/>
              </a:rPr>
              <a:t>Go</a:t>
            </a:r>
            <a:r>
              <a:rPr lang="zh-CN" b="1" dirty="0">
                <a:solidFill>
                  <a:srgbClr val="333333"/>
                </a:solidFill>
                <a:latin typeface="宋体" panose="02010600030101010101" pitchFamily="2" charset="-122"/>
                <a:ea typeface="宋体" panose="02010600030101010101" pitchFamily="2" charset="-122"/>
                <a:cs typeface="Arial" pitchFamily="34" charset="0"/>
              </a:rPr>
              <a:t>语言</a:t>
            </a:r>
            <a:endParaRPr lang="en-US" altLang="zh-CN" b="1" dirty="0">
              <a:solidFill>
                <a:srgbClr val="333333"/>
              </a:solidFill>
              <a:latin typeface="宋体" panose="02010600030101010101" pitchFamily="2" charset="-122"/>
              <a:ea typeface="宋体" panose="02010600030101010101" pitchFamily="2" charset="-122"/>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30000" dirty="0" smtClean="0">
              <a:ln>
                <a:noFill/>
              </a:ln>
              <a:solidFill>
                <a:srgbClr val="333333"/>
              </a:solidFill>
              <a:effectLst/>
              <a:latin typeface="宋体" panose="02010600030101010101" pitchFamily="2" charset="-122"/>
              <a:ea typeface="宋体" panose="02010600030101010101" pitchFamily="2" charset="-122"/>
              <a:cs typeface="Arial"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r>
              <a:rPr lang="zh-CN" altLang="zh-CN" dirty="0">
                <a:latin typeface="宋体" panose="02010600030101010101" pitchFamily="2" charset="-122"/>
                <a:ea typeface="宋体" panose="02010600030101010101" pitchFamily="2" charset="-122"/>
              </a:rPr>
              <a:t>Go</a:t>
            </a:r>
            <a:r>
              <a:rPr lang="zh-CN" dirty="0">
                <a:latin typeface="宋体" panose="02010600030101010101" pitchFamily="2" charset="-122"/>
                <a:ea typeface="宋体" panose="02010600030101010101" pitchFamily="2" charset="-122"/>
              </a:rPr>
              <a:t>语言是</a:t>
            </a:r>
            <a:r>
              <a:rPr lang="zh-CN" dirty="0">
                <a:latin typeface="宋体" panose="02010600030101010101" pitchFamily="2" charset="-122"/>
                <a:ea typeface="宋体" panose="02010600030101010101" pitchFamily="2" charset="-122"/>
                <a:hlinkClick r:id="rId2"/>
              </a:rPr>
              <a:t>谷歌</a:t>
            </a:r>
            <a:r>
              <a:rPr lang="zh-CN" altLang="zh-CN" dirty="0">
                <a:latin typeface="宋体" panose="02010600030101010101" pitchFamily="2" charset="-122"/>
                <a:ea typeface="宋体" panose="02010600030101010101" pitchFamily="2" charset="-122"/>
              </a:rPr>
              <a:t>2009</a:t>
            </a:r>
            <a:r>
              <a:rPr lang="zh-CN" dirty="0">
                <a:latin typeface="宋体" panose="02010600030101010101" pitchFamily="2" charset="-122"/>
                <a:ea typeface="宋体" panose="02010600030101010101" pitchFamily="2" charset="-122"/>
              </a:rPr>
              <a:t>发布的第二款开源编程语言。</a:t>
            </a:r>
          </a:p>
          <a:p>
            <a:pPr marL="0" marR="0" lvl="0" indent="317500" algn="l" defTabSz="914400" rtl="0" eaLnBrk="0" fontAlgn="base" latinLnBrk="0" hangingPunct="0">
              <a:lnSpc>
                <a:spcPct val="100000"/>
              </a:lnSpc>
              <a:spcBef>
                <a:spcPct val="0"/>
              </a:spcBef>
              <a:spcAft>
                <a:spcPct val="0"/>
              </a:spcAft>
              <a:buClrTx/>
              <a:buSzTx/>
              <a:buFontTx/>
              <a:buNone/>
              <a:tabLst/>
            </a:pPr>
            <a:r>
              <a:rPr lang="zh-CN" altLang="zh-CN" dirty="0">
                <a:latin typeface="宋体" panose="02010600030101010101" pitchFamily="2" charset="-122"/>
                <a:ea typeface="宋体" panose="02010600030101010101" pitchFamily="2" charset="-122"/>
              </a:rPr>
              <a:t>Go</a:t>
            </a:r>
            <a:r>
              <a:rPr lang="zh-CN" dirty="0">
                <a:latin typeface="宋体" panose="02010600030101010101" pitchFamily="2" charset="-122"/>
                <a:ea typeface="宋体" panose="02010600030101010101" pitchFamily="2" charset="-122"/>
              </a:rPr>
              <a:t>语言专门针对</a:t>
            </a:r>
            <a:r>
              <a:rPr lang="zh-CN" dirty="0">
                <a:latin typeface="宋体" panose="02010600030101010101" pitchFamily="2" charset="-122"/>
                <a:ea typeface="宋体" panose="02010600030101010101" pitchFamily="2" charset="-122"/>
                <a:hlinkClick r:id="rId3"/>
              </a:rPr>
              <a:t>多处理器系统</a:t>
            </a:r>
            <a:r>
              <a:rPr lang="zh-CN" dirty="0">
                <a:latin typeface="宋体" panose="02010600030101010101" pitchFamily="2" charset="-122"/>
                <a:ea typeface="宋体" panose="02010600030101010101" pitchFamily="2" charset="-122"/>
              </a:rPr>
              <a:t>应用程序的编程进行了优化，使用</a:t>
            </a:r>
            <a:r>
              <a:rPr lang="zh-CN" altLang="zh-CN" dirty="0">
                <a:latin typeface="宋体" panose="02010600030101010101" pitchFamily="2" charset="-122"/>
                <a:ea typeface="宋体" panose="02010600030101010101" pitchFamily="2" charset="-122"/>
              </a:rPr>
              <a:t>Go</a:t>
            </a:r>
            <a:r>
              <a:rPr lang="zh-CN" dirty="0">
                <a:latin typeface="宋体" panose="02010600030101010101" pitchFamily="2" charset="-122"/>
                <a:ea typeface="宋体" panose="02010600030101010101" pitchFamily="2" charset="-122"/>
              </a:rPr>
              <a:t>编译的程序可以媲美</a:t>
            </a:r>
            <a:r>
              <a:rPr lang="zh-CN" altLang="zh-CN" dirty="0">
                <a:latin typeface="宋体" panose="02010600030101010101" pitchFamily="2" charset="-122"/>
                <a:ea typeface="宋体" panose="02010600030101010101" pitchFamily="2" charset="-122"/>
              </a:rPr>
              <a:t>C</a:t>
            </a:r>
            <a:r>
              <a:rPr lang="zh-CN" dirty="0">
                <a:latin typeface="宋体" panose="02010600030101010101" pitchFamily="2" charset="-122"/>
                <a:ea typeface="宋体" panose="02010600030101010101" pitchFamily="2" charset="-122"/>
              </a:rPr>
              <a:t>或</a:t>
            </a:r>
            <a:r>
              <a:rPr lang="zh-CN" altLang="zh-CN" dirty="0">
                <a:latin typeface="宋体" panose="02010600030101010101" pitchFamily="2" charset="-122"/>
                <a:ea typeface="宋体" panose="02010600030101010101" pitchFamily="2" charset="-122"/>
              </a:rPr>
              <a:t>C++</a:t>
            </a:r>
            <a:r>
              <a:rPr lang="zh-CN" dirty="0">
                <a:latin typeface="宋体" panose="02010600030101010101" pitchFamily="2" charset="-122"/>
                <a:ea typeface="宋体" panose="02010600030101010101" pitchFamily="2" charset="-122"/>
              </a:rPr>
              <a:t>代码的速度，而且更加安全、支持并行</a:t>
            </a:r>
            <a:r>
              <a:rPr lang="zh-CN" altLang="en-US" dirty="0">
                <a:latin typeface="宋体" panose="02010600030101010101" pitchFamily="2" charset="-122"/>
                <a:ea typeface="宋体" panose="02010600030101010101" pitchFamily="2" charset="-122"/>
              </a:rPr>
              <a:t>计算</a:t>
            </a:r>
            <a:r>
              <a:rPr 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0" indent="317500"/>
            <a:r>
              <a:rPr lang="en-US" altLang="zh-CN" dirty="0">
                <a:latin typeface="宋体" panose="02010600030101010101" pitchFamily="2" charset="-122"/>
                <a:ea typeface="宋体" panose="02010600030101010101" pitchFamily="2" charset="-122"/>
              </a:rPr>
              <a:t>2017</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24</a:t>
            </a:r>
            <a:r>
              <a:rPr lang="zh-CN" altLang="en-US" dirty="0">
                <a:latin typeface="宋体" panose="02010600030101010101" pitchFamily="2" charset="-122"/>
                <a:ea typeface="宋体" panose="02010600030101010101" pitchFamily="2" charset="-122"/>
              </a:rPr>
              <a:t>日，</a:t>
            </a:r>
            <a:r>
              <a:rPr lang="en-US" altLang="zh-CN" dirty="0">
                <a:latin typeface="宋体" panose="02010600030101010101" pitchFamily="2" charset="-122"/>
                <a:ea typeface="宋体" panose="02010600030101010101" pitchFamily="2" charset="-122"/>
              </a:rPr>
              <a:t>Go</a:t>
            </a:r>
            <a:r>
              <a:rPr lang="zh-CN" altLang="en-US" dirty="0">
                <a:latin typeface="宋体" panose="02010600030101010101" pitchFamily="2" charset="-122"/>
                <a:ea typeface="宋体" panose="02010600030101010101" pitchFamily="2" charset="-122"/>
              </a:rPr>
              <a:t>语言</a:t>
            </a:r>
            <a:r>
              <a:rPr lang="en-US" altLang="zh-CN" dirty="0">
                <a:latin typeface="宋体" panose="02010600030101010101" pitchFamily="2" charset="-122"/>
                <a:ea typeface="宋体" panose="02010600030101010101" pitchFamily="2" charset="-122"/>
              </a:rPr>
              <a:t>Go 1.9</a:t>
            </a:r>
            <a:r>
              <a:rPr lang="zh-CN" altLang="en-US" dirty="0">
                <a:latin typeface="宋体" panose="02010600030101010101" pitchFamily="2" charset="-122"/>
                <a:ea typeface="宋体" panose="02010600030101010101" pitchFamily="2" charset="-122"/>
              </a:rPr>
              <a:t>版发布</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0" indent="317500"/>
            <a:r>
              <a:rPr lang="en-US" altLang="zh-CN" dirty="0">
                <a:latin typeface="宋体" panose="02010600030101010101" pitchFamily="2" charset="-122"/>
                <a:ea typeface="宋体" panose="02010600030101010101" pitchFamily="2" charset="-122"/>
              </a:rPr>
              <a:t>Go</a:t>
            </a:r>
            <a:r>
              <a:rPr lang="zh-CN" altLang="en-US" dirty="0">
                <a:latin typeface="宋体" panose="02010600030101010101" pitchFamily="2" charset="-122"/>
                <a:ea typeface="宋体" panose="02010600030101010101" pitchFamily="2" charset="-122"/>
              </a:rPr>
              <a:t>语言设计支持主流的</a:t>
            </a:r>
            <a:r>
              <a:rPr lang="en-US" altLang="zh-CN" dirty="0">
                <a:latin typeface="宋体" panose="02010600030101010101" pitchFamily="2" charset="-122"/>
                <a:ea typeface="宋体" panose="02010600030101010101" pitchFamily="2" charset="-122"/>
              </a:rPr>
              <a:t>32</a:t>
            </a:r>
            <a:r>
              <a:rPr lang="zh-CN" altLang="en-US" dirty="0">
                <a:latin typeface="宋体" panose="02010600030101010101" pitchFamily="2" charset="-122"/>
                <a:ea typeface="宋体" panose="02010600030101010101" pitchFamily="2" charset="-122"/>
              </a:rPr>
              <a:t>位和</a:t>
            </a:r>
            <a:r>
              <a:rPr lang="en-US" altLang="zh-CN" dirty="0">
                <a:latin typeface="宋体" panose="02010600030101010101" pitchFamily="2" charset="-122"/>
                <a:ea typeface="宋体" panose="02010600030101010101" pitchFamily="2" charset="-122"/>
              </a:rPr>
              <a:t>64</a:t>
            </a:r>
            <a:r>
              <a:rPr lang="zh-CN" altLang="en-US" dirty="0">
                <a:latin typeface="宋体" panose="02010600030101010101" pitchFamily="2" charset="-122"/>
                <a:ea typeface="宋体" panose="02010600030101010101" pitchFamily="2" charset="-122"/>
              </a:rPr>
              <a:t>位的</a:t>
            </a:r>
            <a:r>
              <a:rPr lang="en-US" altLang="zh-CN" dirty="0" err="1">
                <a:latin typeface="宋体" panose="02010600030101010101" pitchFamily="2" charset="-122"/>
                <a:ea typeface="宋体" panose="02010600030101010101" pitchFamily="2" charset="-122"/>
              </a:rPr>
              <a:t>x86</a:t>
            </a:r>
            <a:r>
              <a:rPr lang="zh-CN" altLang="en-US" dirty="0">
                <a:latin typeface="宋体" panose="02010600030101010101" pitchFamily="2" charset="-122"/>
                <a:ea typeface="宋体" panose="02010600030101010101" pitchFamily="2" charset="-122"/>
              </a:rPr>
              <a:t>平台，同时也支持</a:t>
            </a:r>
            <a:r>
              <a:rPr lang="en-US" altLang="zh-CN" dirty="0">
                <a:latin typeface="宋体" panose="02010600030101010101" pitchFamily="2" charset="-122"/>
                <a:ea typeface="宋体" panose="02010600030101010101" pitchFamily="2" charset="-122"/>
              </a:rPr>
              <a:t>32</a:t>
            </a:r>
            <a:r>
              <a:rPr lang="zh-CN" altLang="en-US" dirty="0">
                <a:latin typeface="宋体" panose="02010600030101010101" pitchFamily="2" charset="-122"/>
                <a:ea typeface="宋体" panose="02010600030101010101" pitchFamily="2" charset="-122"/>
              </a:rPr>
              <a:t>位的</a:t>
            </a:r>
            <a:r>
              <a:rPr lang="en-US" altLang="zh-CN" dirty="0">
                <a:latin typeface="宋体" panose="02010600030101010101" pitchFamily="2" charset="-122"/>
                <a:ea typeface="宋体" panose="02010600030101010101" pitchFamily="2" charset="-122"/>
              </a:rPr>
              <a:t>ARM</a:t>
            </a:r>
            <a:r>
              <a:rPr lang="zh-CN" altLang="en-US" dirty="0">
                <a:latin typeface="宋体" panose="02010600030101010101" pitchFamily="2" charset="-122"/>
                <a:ea typeface="宋体" panose="02010600030101010101" pitchFamily="2" charset="-122"/>
              </a:rPr>
              <a:t>架构</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0" indent="317500"/>
            <a:r>
              <a:rPr lang="en-US" altLang="zh-CN" dirty="0">
                <a:latin typeface="宋体" panose="02010600030101010101" pitchFamily="2" charset="-122"/>
                <a:ea typeface="宋体" panose="02010600030101010101" pitchFamily="2" charset="-122"/>
              </a:rPr>
              <a:t>Go</a:t>
            </a:r>
            <a:r>
              <a:rPr lang="zh-CN" altLang="en-US" dirty="0">
                <a:latin typeface="宋体" panose="02010600030101010101" pitchFamily="2" charset="-122"/>
                <a:ea typeface="宋体" panose="02010600030101010101" pitchFamily="2" charset="-122"/>
              </a:rPr>
              <a:t>语言在</a:t>
            </a:r>
            <a:r>
              <a:rPr lang="en-US" altLang="zh-CN" dirty="0" err="1">
                <a:latin typeface="宋体" panose="02010600030101010101" pitchFamily="2" charset="-122"/>
                <a:ea typeface="宋体" panose="02010600030101010101" pitchFamily="2" charset="-122"/>
              </a:rPr>
              <a:t>Go1</a:t>
            </a:r>
            <a:r>
              <a:rPr lang="zh-CN" altLang="en-US" dirty="0">
                <a:latin typeface="宋体" panose="02010600030101010101" pitchFamily="2" charset="-122"/>
                <a:ea typeface="宋体" panose="02010600030101010101" pitchFamily="2" charset="-122"/>
              </a:rPr>
              <a:t>版本上支持</a:t>
            </a:r>
            <a:r>
              <a:rPr lang="en-US" altLang="zh-CN" dirty="0">
                <a:latin typeface="宋体" panose="02010600030101010101" pitchFamily="2" charset="-122"/>
                <a:ea typeface="宋体" panose="02010600030101010101" pitchFamily="2" charset="-122"/>
              </a:rPr>
              <a:t>Windows, </a:t>
            </a:r>
            <a:r>
              <a:rPr lang="zh-CN" altLang="en-US" dirty="0">
                <a:latin typeface="宋体" panose="02010600030101010101" pitchFamily="2" charset="-122"/>
                <a:ea typeface="宋体" panose="02010600030101010101" pitchFamily="2" charset="-122"/>
              </a:rPr>
              <a:t>苹果</a:t>
            </a:r>
            <a:r>
              <a:rPr lang="en-US" altLang="zh-CN" dirty="0">
                <a:latin typeface="宋体" panose="02010600030101010101" pitchFamily="2" charset="-122"/>
                <a:ea typeface="宋体" panose="02010600030101010101" pitchFamily="2" charset="-122"/>
              </a:rPr>
              <a:t>Mac OS X, Linux</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FreeBSD</a:t>
            </a:r>
            <a:r>
              <a:rPr lang="zh-CN" altLang="en-US" dirty="0">
                <a:latin typeface="宋体" panose="02010600030101010101" pitchFamily="2" charset="-122"/>
                <a:ea typeface="宋体" panose="02010600030101010101" pitchFamily="2" charset="-122"/>
              </a:rPr>
              <a:t>操作系统</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0" indent="317500"/>
            <a:r>
              <a:rPr lang="en-US" altLang="zh-CN" dirty="0" err="1">
                <a:latin typeface="宋体" panose="02010600030101010101" pitchFamily="2" charset="-122"/>
                <a:ea typeface="宋体" panose="02010600030101010101" pitchFamily="2" charset="-122"/>
              </a:rPr>
              <a:t>LiteIDE</a:t>
            </a:r>
            <a:r>
              <a:rPr lang="zh-CN" altLang="en-US" dirty="0">
                <a:latin typeface="宋体" panose="02010600030101010101" pitchFamily="2" charset="-122"/>
                <a:ea typeface="宋体" panose="02010600030101010101" pitchFamily="2" charset="-122"/>
              </a:rPr>
              <a:t>是一款专门为</a:t>
            </a:r>
            <a:r>
              <a:rPr lang="en-US" altLang="zh-CN" dirty="0">
                <a:latin typeface="宋体" panose="02010600030101010101" pitchFamily="2" charset="-122"/>
                <a:ea typeface="宋体" panose="02010600030101010101" pitchFamily="2" charset="-122"/>
              </a:rPr>
              <a:t>Go</a:t>
            </a:r>
            <a:r>
              <a:rPr lang="zh-CN" altLang="en-US" dirty="0">
                <a:latin typeface="宋体" panose="02010600030101010101" pitchFamily="2" charset="-122"/>
                <a:ea typeface="宋体" panose="02010600030101010101" pitchFamily="2" charset="-122"/>
              </a:rPr>
              <a:t>语言开发的跨平台轻量级集成开发环境（</a:t>
            </a:r>
            <a:r>
              <a:rPr lang="en-US" altLang="zh-CN" dirty="0">
                <a:latin typeface="宋体" panose="02010600030101010101" pitchFamily="2" charset="-122"/>
                <a:ea typeface="宋体" panose="02010600030101010101" pitchFamily="2" charset="-122"/>
              </a:rPr>
              <a:t>IDE</a:t>
            </a:r>
            <a:r>
              <a:rPr lang="zh-CN" altLang="en-US" dirty="0">
                <a:latin typeface="宋体" panose="02010600030101010101" pitchFamily="2" charset="-122"/>
                <a:ea typeface="宋体" panose="02010600030101010101" pitchFamily="2" charset="-122"/>
              </a:rPr>
              <a:t>），由</a:t>
            </a:r>
            <a:r>
              <a:rPr lang="en-US" altLang="zh-CN" dirty="0" err="1">
                <a:latin typeface="宋体" panose="02010600030101010101" pitchFamily="2" charset="-122"/>
                <a:ea typeface="宋体" panose="02010600030101010101" pitchFamily="2" charset="-122"/>
              </a:rPr>
              <a:t>QT</a:t>
            </a:r>
            <a:r>
              <a:rPr lang="zh-CN" altLang="en-US" dirty="0">
                <a:latin typeface="宋体" panose="02010600030101010101" pitchFamily="2" charset="-122"/>
                <a:ea typeface="宋体" panose="02010600030101010101" pitchFamily="2" charset="-122"/>
              </a:rPr>
              <a:t>编写</a:t>
            </a:r>
            <a:r>
              <a:rPr lang="zh-CN" altLang="en-US" dirty="0" smtClean="0">
                <a:latin typeface="宋体" panose="02010600030101010101" pitchFamily="2" charset="-122"/>
                <a:ea typeface="宋体" panose="02010600030101010101" pitchFamily="2" charset="-122"/>
              </a:rPr>
              <a:t>。</a:t>
            </a:r>
            <a:endParaRPr kumimoji="0" lang="zh-CN"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itchFamily="2" charset="-122"/>
            </a:endParaRPr>
          </a:p>
        </p:txBody>
      </p:sp>
    </p:spTree>
    <p:extLst>
      <p:ext uri="{BB962C8B-B14F-4D97-AF65-F5344CB8AC3E}">
        <p14:creationId xmlns:p14="http://schemas.microsoft.com/office/powerpoint/2010/main" val="42196376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zh-CN" altLang="en-US" sz="3200" b="1" dirty="0" smtClean="0">
                <a:solidFill>
                  <a:srgbClr val="006699"/>
                </a:solidFill>
                <a:latin typeface="黑体" pitchFamily="2" charset="-122"/>
                <a:ea typeface="黑体" pitchFamily="2" charset="-122"/>
              </a:rPr>
              <a:t>总结</a:t>
            </a:r>
            <a:endParaRPr kumimoji="0" lang="zh-CN" altLang="en-US" sz="3200" b="1" dirty="0">
              <a:solidFill>
                <a:srgbClr val="006699"/>
              </a:solidFill>
              <a:latin typeface="黑体" pitchFamily="2" charset="-122"/>
              <a:ea typeface="黑体" pitchFamily="2" charset="-122"/>
            </a:endParaRPr>
          </a:p>
        </p:txBody>
      </p:sp>
      <p:sp>
        <p:nvSpPr>
          <p:cNvPr id="361476" name="Rectangle 4"/>
          <p:cNvSpPr>
            <a:spLocks noChangeArrowheads="1"/>
          </p:cNvSpPr>
          <p:nvPr/>
        </p:nvSpPr>
        <p:spPr bwMode="auto">
          <a:xfrm>
            <a:off x="984710" y="1175205"/>
            <a:ext cx="10264497" cy="3293209"/>
          </a:xfrm>
          <a:prstGeom prst="rect">
            <a:avLst/>
          </a:prstGeom>
          <a:noFill/>
          <a:ln w="12700">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Verdana" pitchFamily="34" charset="0"/>
                <a:ea typeface="ＭＳ Ｐゴシック" pitchFamily="34" charset="-128"/>
              </a:defRPr>
            </a:lvl1pPr>
            <a:lvl2pPr marL="711200" indent="-531813">
              <a:defRPr sz="2800">
                <a:solidFill>
                  <a:schemeClr val="tx1"/>
                </a:solidFill>
                <a:latin typeface="Verdana" pitchFamily="34" charset="0"/>
                <a:ea typeface="ＭＳ Ｐゴシック" pitchFamily="34" charset="-128"/>
              </a:defRPr>
            </a:lvl2pPr>
            <a:lvl3pPr marL="1166813" indent="-276225">
              <a:defRPr sz="2800">
                <a:solidFill>
                  <a:schemeClr val="tx1"/>
                </a:solidFill>
                <a:latin typeface="Verdana" pitchFamily="34" charset="0"/>
                <a:ea typeface="ＭＳ Ｐゴシック" pitchFamily="34" charset="-128"/>
              </a:defRPr>
            </a:lvl3pPr>
            <a:lvl4pPr marL="1600200" indent="-228600">
              <a:defRPr sz="2800">
                <a:solidFill>
                  <a:schemeClr val="tx1"/>
                </a:solidFill>
                <a:latin typeface="Verdana" pitchFamily="34" charset="0"/>
                <a:ea typeface="ＭＳ Ｐゴシック" pitchFamily="34" charset="-128"/>
              </a:defRPr>
            </a:lvl4pPr>
            <a:lvl5pPr marL="2057400" indent="-228600">
              <a:defRPr sz="2800">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9pPr>
          </a:lstStyle>
          <a:p>
            <a:pPr eaLnBrk="1" hangingPunct="1">
              <a:lnSpc>
                <a:spcPct val="130000"/>
              </a:lnSpc>
              <a:buClr>
                <a:srgbClr val="008000"/>
              </a:buClr>
              <a:buSzPct val="80000"/>
              <a:buFont typeface="Wingdings" pitchFamily="2" charset="2"/>
              <a:buNone/>
            </a:pPr>
            <a:r>
              <a:rPr lang="zh-CN" altLang="en-US" sz="2000" b="1" dirty="0" smtClean="0">
                <a:latin typeface="Arial" charset="0"/>
                <a:ea typeface="宋体" pitchFamily="2" charset="-122"/>
              </a:rPr>
              <a:t>进程的切换代价过大，</a:t>
            </a:r>
            <a:r>
              <a:rPr lang="zh-CN" altLang="en-US" sz="2000" b="1" dirty="0">
                <a:latin typeface="Arial" charset="0"/>
                <a:ea typeface="宋体" pitchFamily="2" charset="-122"/>
              </a:rPr>
              <a:t>进程</a:t>
            </a:r>
            <a:r>
              <a:rPr lang="zh-CN" altLang="en-US" sz="2000" b="1" dirty="0" smtClean="0">
                <a:latin typeface="Arial" charset="0"/>
                <a:ea typeface="宋体" pitchFamily="2" charset="-122"/>
              </a:rPr>
              <a:t>间共享和交互开销较大，寻求轻量级的并行</a:t>
            </a:r>
            <a:r>
              <a:rPr lang="en-US" altLang="zh-CN" sz="2000" b="1" dirty="0" smtClean="0">
                <a:latin typeface="Arial" charset="0"/>
                <a:ea typeface="宋体" pitchFamily="2" charset="-122"/>
              </a:rPr>
              <a:t>/</a:t>
            </a:r>
            <a:r>
              <a:rPr lang="zh-CN" altLang="en-US" sz="2000" b="1" dirty="0" smtClean="0">
                <a:latin typeface="Arial" charset="0"/>
                <a:ea typeface="宋体" pitchFamily="2" charset="-122"/>
              </a:rPr>
              <a:t>并发解决办法。</a:t>
            </a: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r>
              <a:rPr lang="zh-CN" altLang="en-US" sz="2000" b="1" dirty="0" smtClean="0">
                <a:latin typeface="Arial" charset="0"/>
                <a:ea typeface="宋体" pitchFamily="2" charset="-122"/>
              </a:rPr>
              <a:t>线程：用户级线程和内核级线程，用户态和核心态，栈的数量和使用上不同。</a:t>
            </a: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r>
              <a:rPr lang="zh-CN" altLang="en-US" sz="2000" b="1" dirty="0">
                <a:latin typeface="Arial" charset="0"/>
                <a:ea typeface="宋体" pitchFamily="2" charset="-122"/>
              </a:rPr>
              <a:t>用户级线程和内核级</a:t>
            </a:r>
            <a:r>
              <a:rPr lang="zh-CN" altLang="en-US" sz="2000" b="1" dirty="0" smtClean="0">
                <a:latin typeface="Arial" charset="0"/>
                <a:ea typeface="宋体" pitchFamily="2" charset="-122"/>
              </a:rPr>
              <a:t>线程各有优缺点，混合模式更有优势。</a:t>
            </a: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endParaRPr lang="en-US" altLang="zh-CN" sz="2000" b="1" dirty="0">
              <a:latin typeface="Arial" charset="0"/>
              <a:ea typeface="宋体" pitchFamily="2" charset="-122"/>
            </a:endParaRPr>
          </a:p>
          <a:p>
            <a:pPr eaLnBrk="1" hangingPunct="1">
              <a:lnSpc>
                <a:spcPct val="130000"/>
              </a:lnSpc>
              <a:buClr>
                <a:srgbClr val="008000"/>
              </a:buClr>
              <a:buSzPct val="80000"/>
              <a:buFont typeface="Wingdings" pitchFamily="2" charset="2"/>
              <a:buNone/>
            </a:pPr>
            <a:r>
              <a:rPr lang="zh-CN" altLang="en-US" sz="2000" b="1" dirty="0" smtClean="0">
                <a:latin typeface="Arial" charset="0"/>
                <a:ea typeface="宋体" pitchFamily="2" charset="-122"/>
              </a:rPr>
              <a:t>线程的切换是进程切换的基础，再加上地址空间（内存映射表）的切换就可以构建出进程切换。</a:t>
            </a:r>
            <a:endParaRPr lang="zh-CN" altLang="en-US" sz="2000" b="1" dirty="0">
              <a:latin typeface="Arial" charset="0"/>
              <a:ea typeface="宋体" pitchFamily="2" charset="-122"/>
            </a:endParaRPr>
          </a:p>
          <a:p>
            <a:pPr eaLnBrk="1" hangingPunct="1">
              <a:lnSpc>
                <a:spcPct val="130000"/>
              </a:lnSpc>
              <a:buClr>
                <a:srgbClr val="008000"/>
              </a:buClr>
              <a:buSzPct val="80000"/>
              <a:buFont typeface="Wingdings" pitchFamily="2" charset="2"/>
              <a:buNone/>
            </a:pPr>
            <a:endParaRPr lang="zh-CN" altLang="en-US" sz="2000" b="1" dirty="0">
              <a:latin typeface="Arial" charset="0"/>
              <a:ea typeface="宋体"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1476"/>
                                        </p:tgtEl>
                                        <p:attrNameLst>
                                          <p:attrName>style.visibility</p:attrName>
                                        </p:attrNameLst>
                                      </p:cBhvr>
                                      <p:to>
                                        <p:strVal val="visible"/>
                                      </p:to>
                                    </p:set>
                                    <p:animEffect transition="in" filter="wipe(up)">
                                      <p:cBhvr>
                                        <p:cTn id="7" dur="500"/>
                                        <p:tgtEl>
                                          <p:spTgt spid="36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zh-CN" altLang="en-US" sz="3200" b="1" dirty="0" smtClean="0">
                <a:solidFill>
                  <a:srgbClr val="006699"/>
                </a:solidFill>
                <a:latin typeface="黑体" pitchFamily="2" charset="-122"/>
                <a:ea typeface="黑体" pitchFamily="2" charset="-122"/>
              </a:rPr>
              <a:t>总结</a:t>
            </a:r>
            <a:endParaRPr kumimoji="0" lang="zh-CN" altLang="en-US" sz="3200" b="1" dirty="0">
              <a:solidFill>
                <a:srgbClr val="006699"/>
              </a:solidFill>
              <a:latin typeface="黑体" pitchFamily="2" charset="-122"/>
              <a:ea typeface="黑体" pitchFamily="2" charset="-122"/>
            </a:endParaRPr>
          </a:p>
        </p:txBody>
      </p:sp>
      <p:sp>
        <p:nvSpPr>
          <p:cNvPr id="361476" name="Rectangle 4"/>
          <p:cNvSpPr>
            <a:spLocks noChangeArrowheads="1"/>
          </p:cNvSpPr>
          <p:nvPr/>
        </p:nvSpPr>
        <p:spPr bwMode="auto">
          <a:xfrm>
            <a:off x="984710" y="1175205"/>
            <a:ext cx="10264497" cy="3293209"/>
          </a:xfrm>
          <a:prstGeom prst="rect">
            <a:avLst/>
          </a:prstGeom>
          <a:noFill/>
          <a:ln w="12700">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Verdana" pitchFamily="34" charset="0"/>
                <a:ea typeface="ＭＳ Ｐゴシック" pitchFamily="34" charset="-128"/>
              </a:defRPr>
            </a:lvl1pPr>
            <a:lvl2pPr marL="711200" indent="-531813">
              <a:defRPr sz="2800">
                <a:solidFill>
                  <a:schemeClr val="tx1"/>
                </a:solidFill>
                <a:latin typeface="Verdana" pitchFamily="34" charset="0"/>
                <a:ea typeface="ＭＳ Ｐゴシック" pitchFamily="34" charset="-128"/>
              </a:defRPr>
            </a:lvl2pPr>
            <a:lvl3pPr marL="1166813" indent="-276225">
              <a:defRPr sz="2800">
                <a:solidFill>
                  <a:schemeClr val="tx1"/>
                </a:solidFill>
                <a:latin typeface="Verdana" pitchFamily="34" charset="0"/>
                <a:ea typeface="ＭＳ Ｐゴシック" pitchFamily="34" charset="-128"/>
              </a:defRPr>
            </a:lvl3pPr>
            <a:lvl4pPr marL="1600200" indent="-228600">
              <a:defRPr sz="2800">
                <a:solidFill>
                  <a:schemeClr val="tx1"/>
                </a:solidFill>
                <a:latin typeface="Verdana" pitchFamily="34" charset="0"/>
                <a:ea typeface="ＭＳ Ｐゴシック" pitchFamily="34" charset="-128"/>
              </a:defRPr>
            </a:lvl4pPr>
            <a:lvl5pPr marL="2057400" indent="-228600">
              <a:defRPr sz="2800">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sz="2800">
                <a:solidFill>
                  <a:schemeClr val="tx1"/>
                </a:solidFill>
                <a:latin typeface="Verdana" pitchFamily="34" charset="0"/>
                <a:ea typeface="ＭＳ Ｐゴシック" pitchFamily="34" charset="-128"/>
              </a:defRPr>
            </a:lvl9pPr>
          </a:lstStyle>
          <a:p>
            <a:pPr eaLnBrk="1" hangingPunct="1">
              <a:lnSpc>
                <a:spcPct val="130000"/>
              </a:lnSpc>
              <a:buClr>
                <a:srgbClr val="008000"/>
              </a:buClr>
              <a:buSzPct val="80000"/>
              <a:buFont typeface="Wingdings" pitchFamily="2" charset="2"/>
              <a:buNone/>
            </a:pPr>
            <a:r>
              <a:rPr lang="zh-CN" altLang="en-US" sz="2000" b="1" dirty="0" smtClean="0">
                <a:latin typeface="Arial" charset="0"/>
                <a:ea typeface="宋体" pitchFamily="2" charset="-122"/>
              </a:rPr>
              <a:t>用户级线程优点：</a:t>
            </a: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r>
              <a:rPr lang="en-US" altLang="zh-CN" sz="2000" b="1" dirty="0" smtClean="0">
                <a:latin typeface="Arial" charset="0"/>
                <a:ea typeface="宋体" pitchFamily="2" charset="-122"/>
              </a:rPr>
              <a:t>1</a:t>
            </a:r>
            <a:r>
              <a:rPr lang="zh-CN" altLang="en-US" sz="2000" b="1" dirty="0" smtClean="0">
                <a:latin typeface="Arial" charset="0"/>
                <a:ea typeface="宋体" pitchFamily="2" charset="-122"/>
              </a:rPr>
              <a:t>）线程切换不需要核心态，省去了两次状态转换（用户</a:t>
            </a:r>
            <a:r>
              <a:rPr lang="en-US" altLang="zh-CN" sz="2000" b="1" dirty="0" smtClean="0">
                <a:latin typeface="Arial" charset="0"/>
                <a:ea typeface="宋体" pitchFamily="2" charset="-122"/>
              </a:rPr>
              <a:t>-</a:t>
            </a:r>
            <a:r>
              <a:rPr lang="zh-CN" altLang="en-US" sz="2000" b="1" dirty="0" smtClean="0">
                <a:latin typeface="Arial" charset="0"/>
                <a:ea typeface="宋体" pitchFamily="2" charset="-122"/>
              </a:rPr>
              <a:t>核心，核心</a:t>
            </a:r>
            <a:r>
              <a:rPr lang="en-US" altLang="zh-CN" sz="2000" b="1" dirty="0" smtClean="0">
                <a:latin typeface="Arial" charset="0"/>
                <a:ea typeface="宋体" pitchFamily="2" charset="-122"/>
              </a:rPr>
              <a:t>-</a:t>
            </a:r>
            <a:r>
              <a:rPr lang="zh-CN" altLang="en-US" sz="2000" b="1" dirty="0" smtClean="0">
                <a:latin typeface="Arial" charset="0"/>
                <a:ea typeface="宋体" pitchFamily="2" charset="-122"/>
              </a:rPr>
              <a:t>用户）</a:t>
            </a: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r>
              <a:rPr lang="en-US" altLang="zh-CN" sz="2000" b="1" dirty="0" smtClean="0">
                <a:latin typeface="Arial" charset="0"/>
                <a:ea typeface="宋体" pitchFamily="2" charset="-122"/>
              </a:rPr>
              <a:t>2</a:t>
            </a:r>
            <a:r>
              <a:rPr lang="zh-CN" altLang="en-US" sz="2000" b="1" dirty="0" smtClean="0">
                <a:latin typeface="Arial" charset="0"/>
                <a:ea typeface="宋体" pitchFamily="2" charset="-122"/>
              </a:rPr>
              <a:t>）调度可以是应用程序相关的。优先级、轮转。。</a:t>
            </a: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r>
              <a:rPr lang="en-US" altLang="zh-CN" sz="2000" b="1" dirty="0" smtClean="0">
                <a:latin typeface="Arial" charset="0"/>
                <a:ea typeface="宋体" pitchFamily="2" charset="-122"/>
              </a:rPr>
              <a:t>3</a:t>
            </a:r>
            <a:r>
              <a:rPr lang="zh-CN" altLang="en-US" sz="2000" b="1" dirty="0" smtClean="0">
                <a:latin typeface="Arial" charset="0"/>
                <a:ea typeface="宋体" pitchFamily="2" charset="-122"/>
              </a:rPr>
              <a:t>）用户级线程可以在任何操作系统中，无需对底层修改。线程库提供一组应用级别的函数，实现多线程编程。</a:t>
            </a: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r>
              <a:rPr lang="zh-CN" altLang="en-US" sz="2000" b="1" dirty="0">
                <a:latin typeface="Arial" charset="0"/>
                <a:ea typeface="宋体" pitchFamily="2" charset="-122"/>
              </a:rPr>
              <a:t>相对</a:t>
            </a:r>
            <a:r>
              <a:rPr lang="zh-CN" altLang="en-US" sz="2000" b="1" dirty="0" smtClean="0">
                <a:latin typeface="Arial" charset="0"/>
                <a:ea typeface="宋体" pitchFamily="2" charset="-122"/>
              </a:rPr>
              <a:t>于内核线程缺点：</a:t>
            </a: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r>
              <a:rPr lang="en-US" altLang="zh-CN" sz="2000" b="1" dirty="0" smtClean="0">
                <a:latin typeface="Arial" charset="0"/>
                <a:ea typeface="宋体" pitchFamily="2" charset="-122"/>
              </a:rPr>
              <a:t>1</a:t>
            </a:r>
            <a:r>
              <a:rPr lang="zh-CN" altLang="en-US" sz="2000" b="1" dirty="0" smtClean="0">
                <a:latin typeface="Arial" charset="0"/>
                <a:ea typeface="宋体" pitchFamily="2" charset="-122"/>
              </a:rPr>
              <a:t>）一个线程阻塞，进程阻塞；</a:t>
            </a:r>
            <a:endParaRPr lang="en-US" altLang="zh-CN" sz="2000" b="1" dirty="0" smtClean="0">
              <a:latin typeface="Arial" charset="0"/>
              <a:ea typeface="宋体" pitchFamily="2" charset="-122"/>
            </a:endParaRPr>
          </a:p>
          <a:p>
            <a:pPr eaLnBrk="1" hangingPunct="1">
              <a:lnSpc>
                <a:spcPct val="130000"/>
              </a:lnSpc>
              <a:buClr>
                <a:srgbClr val="008000"/>
              </a:buClr>
              <a:buSzPct val="80000"/>
              <a:buFont typeface="Wingdings" pitchFamily="2" charset="2"/>
              <a:buNone/>
            </a:pPr>
            <a:r>
              <a:rPr lang="en-US" altLang="zh-CN" sz="2000" b="1" dirty="0" smtClean="0">
                <a:latin typeface="Arial" charset="0"/>
                <a:ea typeface="宋体" pitchFamily="2" charset="-122"/>
              </a:rPr>
              <a:t>2</a:t>
            </a:r>
            <a:r>
              <a:rPr lang="zh-CN" altLang="en-US" sz="2000" b="1" dirty="0" smtClean="0">
                <a:latin typeface="Arial" charset="0"/>
                <a:ea typeface="宋体" pitchFamily="2" charset="-122"/>
              </a:rPr>
              <a:t>）不能充分利用多核。</a:t>
            </a:r>
            <a:endParaRPr lang="zh-CN" altLang="en-US" sz="2000" b="1" dirty="0">
              <a:latin typeface="Arial" charset="0"/>
              <a:ea typeface="宋体" pitchFamily="2" charset="-122"/>
            </a:endParaRPr>
          </a:p>
        </p:txBody>
      </p:sp>
    </p:spTree>
    <p:extLst>
      <p:ext uri="{BB962C8B-B14F-4D97-AF65-F5344CB8AC3E}">
        <p14:creationId xmlns:p14="http://schemas.microsoft.com/office/powerpoint/2010/main" val="381052224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1476"/>
                                        </p:tgtEl>
                                        <p:attrNameLst>
                                          <p:attrName>style.visibility</p:attrName>
                                        </p:attrNameLst>
                                      </p:cBhvr>
                                      <p:to>
                                        <p:strVal val="visible"/>
                                      </p:to>
                                    </p:set>
                                    <p:animEffect transition="in" filter="wipe(up)">
                                      <p:cBhvr>
                                        <p:cTn id="7" dur="500"/>
                                        <p:tgtEl>
                                          <p:spTgt spid="36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Grp="1" noChangeArrowheads="1"/>
          </p:cNvSpPr>
          <p:nvPr>
            <p:ph/>
          </p:nvPr>
        </p:nvSpPr>
        <p:spPr bwMode="auto">
          <a:xfrm>
            <a:off x="511047" y="942126"/>
            <a:ext cx="11436978"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50000"/>
              </a:spcBef>
              <a:buClr>
                <a:schemeClr val="accent1"/>
              </a:buClr>
              <a:buSzPct val="150000"/>
              <a:buFontTx/>
              <a:buChar char="•"/>
            </a:pPr>
            <a:r>
              <a:rPr lang="zh-CN" altLang="en-US" dirty="0"/>
              <a:t>进程 ── 重量级任务</a:t>
            </a:r>
            <a:br>
              <a:rPr lang="zh-CN" altLang="en-US" dirty="0"/>
            </a:br>
            <a:r>
              <a:rPr lang="zh-CN" altLang="en-US" sz="1800" dirty="0">
                <a:solidFill>
                  <a:srgbClr val="000099"/>
                </a:solidFill>
                <a:sym typeface="Symbol" panose="05050102010706020507" pitchFamily="18" charset="2"/>
              </a:rPr>
              <a:t>① 每一进程占用独立的地址空间。</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此处的地址空间包括代码、数据及其他资源。</a:t>
            </a:r>
            <a:r>
              <a:rPr lang="zh-CN" altLang="en-US" sz="1800" dirty="0">
                <a:solidFill>
                  <a:srgbClr val="000099"/>
                </a:solidFill>
                <a:sym typeface="Symbol" panose="05050102010706020507" pitchFamily="18" charset="2"/>
              </a:rPr>
              <a:t/>
            </a:r>
            <a:br>
              <a:rPr lang="zh-CN" altLang="en-US" sz="1800" dirty="0">
                <a:solidFill>
                  <a:srgbClr val="000099"/>
                </a:solidFill>
                <a:sym typeface="Symbol" panose="05050102010706020507" pitchFamily="18" charset="2"/>
              </a:rPr>
            </a:br>
            <a:r>
              <a:rPr lang="zh-CN" altLang="en-US" sz="1800" dirty="0">
                <a:solidFill>
                  <a:srgbClr val="000099"/>
                </a:solidFill>
                <a:sym typeface="Symbol" panose="05050102010706020507" pitchFamily="18" charset="2"/>
              </a:rPr>
              <a:t>② 进程间的通信开销较大且受到许多限制。</a:t>
            </a:r>
            <a:r>
              <a:rPr lang="zh-CN" altLang="en-US" sz="1800" dirty="0" smtClean="0">
                <a:solidFill>
                  <a:srgbClr val="000099"/>
                </a:solidFill>
                <a:sym typeface="Symbol" panose="05050102010706020507" pitchFamily="18" charset="2"/>
              </a:rPr>
              <a:t/>
            </a:r>
            <a:br>
              <a:rPr lang="zh-CN" altLang="en-US" sz="1800" dirty="0" smtClean="0">
                <a:solidFill>
                  <a:srgbClr val="000099"/>
                </a:solidFill>
                <a:sym typeface="Symbol" panose="05050102010706020507" pitchFamily="18" charset="2"/>
              </a:rPr>
            </a:br>
            <a:r>
              <a:rPr lang="zh-CN" altLang="en-US" sz="1800" dirty="0" smtClean="0">
                <a:solidFill>
                  <a:srgbClr val="006600"/>
                </a:solidFill>
              </a:rPr>
              <a:t>		</a:t>
            </a:r>
            <a:r>
              <a:rPr lang="zh-CN" altLang="en-US" sz="1800" dirty="0" smtClean="0">
                <a:solidFill>
                  <a:srgbClr val="006600"/>
                </a:solidFill>
                <a:sym typeface="Symbol" panose="05050102010706020507" pitchFamily="18" charset="2"/>
              </a:rPr>
              <a:t></a:t>
            </a:r>
            <a:r>
              <a:rPr lang="en-US" altLang="zh-CN" sz="1800" dirty="0" smtClean="0">
                <a:solidFill>
                  <a:srgbClr val="006600"/>
                </a:solidFill>
                <a:sym typeface="Symbol" panose="05050102010706020507" pitchFamily="18" charset="2"/>
              </a:rPr>
              <a:t>IPC</a:t>
            </a:r>
            <a:r>
              <a:rPr lang="zh-CN" altLang="en-US" sz="1800" dirty="0" smtClean="0">
                <a:solidFill>
                  <a:srgbClr val="006600"/>
                </a:solidFill>
                <a:sym typeface="Symbol" panose="05050102010706020507" pitchFamily="18" charset="2"/>
              </a:rPr>
              <a:t>， </a:t>
            </a:r>
            <a:r>
              <a:rPr lang="zh-CN" altLang="en-US" sz="1800" dirty="0">
                <a:solidFill>
                  <a:srgbClr val="006600"/>
                </a:solidFill>
                <a:sym typeface="Symbol" panose="05050102010706020507" pitchFamily="18" charset="2"/>
              </a:rPr>
              <a:t>对象（或函数）接口、通信协议、</a:t>
            </a:r>
            <a:r>
              <a:rPr lang="en-US" altLang="zh-CN" sz="1800" dirty="0">
                <a:solidFill>
                  <a:srgbClr val="006600"/>
                </a:solidFill>
                <a:sym typeface="Symbol" panose="05050102010706020507" pitchFamily="18" charset="2"/>
              </a:rPr>
              <a:t>...</a:t>
            </a:r>
            <a:r>
              <a:rPr lang="en-US" altLang="zh-CN" sz="1800" dirty="0">
                <a:solidFill>
                  <a:srgbClr val="000099"/>
                </a:solidFill>
                <a:sym typeface="Symbol" panose="05050102010706020507" pitchFamily="18" charset="2"/>
              </a:rPr>
              <a:t/>
            </a:r>
            <a:br>
              <a:rPr lang="en-US" altLang="zh-CN" sz="1800" dirty="0">
                <a:solidFill>
                  <a:srgbClr val="000099"/>
                </a:solidFill>
                <a:sym typeface="Symbol" panose="05050102010706020507" pitchFamily="18" charset="2"/>
              </a:rPr>
            </a:br>
            <a:r>
              <a:rPr lang="en-US" altLang="zh-CN" sz="1800" dirty="0">
                <a:solidFill>
                  <a:srgbClr val="000099"/>
                </a:solidFill>
                <a:sym typeface="Symbol" panose="05050102010706020507" pitchFamily="18" charset="2"/>
              </a:rPr>
              <a:t>③ </a:t>
            </a:r>
            <a:r>
              <a:rPr lang="zh-CN" altLang="en-US" sz="1800" dirty="0">
                <a:solidFill>
                  <a:srgbClr val="000099"/>
                </a:solidFill>
                <a:sym typeface="Symbol" panose="05050102010706020507" pitchFamily="18" charset="2"/>
              </a:rPr>
              <a:t>进程间的切换开销也较大。</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a:t>
            </a:r>
            <a:r>
              <a:rPr lang="zh-CN" altLang="en-US" sz="1800" dirty="0" smtClean="0">
                <a:solidFill>
                  <a:srgbClr val="006600"/>
                </a:solidFill>
                <a:sym typeface="Symbol" panose="05050102010706020507" pitchFamily="18" charset="2"/>
              </a:rPr>
              <a:t>上下文</a:t>
            </a:r>
            <a:r>
              <a:rPr lang="zh-CN" altLang="en-US" sz="1800" dirty="0">
                <a:solidFill>
                  <a:srgbClr val="006600"/>
                </a:solidFill>
                <a:sym typeface="Symbol" panose="05050102010706020507" pitchFamily="18" charset="2"/>
              </a:rPr>
              <a:t>切换（</a:t>
            </a:r>
            <a:r>
              <a:rPr lang="en-US" altLang="zh-CN" sz="1800" b="1" i="1" dirty="0">
                <a:solidFill>
                  <a:srgbClr val="006600"/>
                </a:solidFill>
              </a:rPr>
              <a:t>context switch</a:t>
            </a:r>
            <a:r>
              <a:rPr lang="zh-CN" altLang="en-US" sz="1800" dirty="0" smtClean="0">
                <a:solidFill>
                  <a:srgbClr val="006600"/>
                </a:solidFill>
                <a:sym typeface="Symbol" panose="05050102010706020507" pitchFamily="18" charset="2"/>
              </a:rPr>
              <a:t>），地址空间切换。</a:t>
            </a:r>
            <a:r>
              <a:rPr lang="zh-CN" altLang="en-US" sz="1800" dirty="0">
                <a:solidFill>
                  <a:srgbClr val="006600"/>
                </a:solidFill>
                <a:sym typeface="Symbol" panose="05050102010706020507" pitchFamily="18" charset="2"/>
              </a:rPr>
              <a:t/>
            </a:r>
            <a:br>
              <a:rPr lang="zh-CN" altLang="en-US" sz="1800" dirty="0">
                <a:solidFill>
                  <a:srgbClr val="006600"/>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上下文包括代码、数据、堆栈、处理器状态、资源、</a:t>
            </a:r>
            <a:r>
              <a:rPr lang="en-US" altLang="zh-CN" sz="1800" dirty="0">
                <a:solidFill>
                  <a:srgbClr val="006600"/>
                </a:solidFill>
                <a:sym typeface="Symbol" panose="05050102010706020507" pitchFamily="18" charset="2"/>
              </a:rPr>
              <a:t>...</a:t>
            </a:r>
            <a:endParaRPr lang="en-US" altLang="zh-CN" dirty="0"/>
          </a:p>
          <a:p>
            <a:pPr algn="l">
              <a:spcBef>
                <a:spcPct val="50000"/>
              </a:spcBef>
              <a:buClr>
                <a:schemeClr val="accent1"/>
              </a:buClr>
              <a:buSzPct val="150000"/>
              <a:buFontTx/>
              <a:buChar char="•"/>
            </a:pPr>
            <a:r>
              <a:rPr lang="zh-CN" altLang="en-US" dirty="0"/>
              <a:t>线程 ── 轻量级任务</a:t>
            </a:r>
            <a:br>
              <a:rPr lang="zh-CN" altLang="en-US" dirty="0"/>
            </a:br>
            <a:r>
              <a:rPr lang="zh-CN" altLang="en-US" sz="1800" dirty="0">
                <a:solidFill>
                  <a:srgbClr val="000099"/>
                </a:solidFill>
                <a:sym typeface="Symbol" panose="05050102010706020507" pitchFamily="18" charset="2"/>
              </a:rPr>
              <a:t>① 多个线程共享进程的地址空间（代码、数据、其他资源等）。</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线程也需要自己的资源，如程序计数器、寄存器组、调用栈等。</a:t>
            </a:r>
            <a:br>
              <a:rPr lang="zh-CN" altLang="en-US" sz="1800" dirty="0">
                <a:solidFill>
                  <a:srgbClr val="006600"/>
                </a:solidFill>
                <a:sym typeface="Symbol" panose="05050102010706020507" pitchFamily="18" charset="2"/>
              </a:rPr>
            </a:br>
            <a:r>
              <a:rPr lang="zh-CN" altLang="en-US" sz="1800" dirty="0">
                <a:solidFill>
                  <a:srgbClr val="000099"/>
                </a:solidFill>
                <a:sym typeface="Symbol" panose="05050102010706020507" pitchFamily="18" charset="2"/>
              </a:rPr>
              <a:t>② 线程间的通信开销较少且比较简单。</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因为共享而减少了需要通信的内容。</a:t>
            </a:r>
            <a:br>
              <a:rPr lang="zh-CN" altLang="en-US" sz="1800" dirty="0">
                <a:solidFill>
                  <a:srgbClr val="006600"/>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但也因为充分</a:t>
            </a:r>
            <a:r>
              <a:rPr lang="zh-CN" altLang="en-US" sz="1800" dirty="0" smtClean="0">
                <a:solidFill>
                  <a:srgbClr val="006600"/>
                </a:solidFill>
                <a:sym typeface="Symbol" panose="05050102010706020507" pitchFamily="18" charset="2"/>
              </a:rPr>
              <a:t>共享，需要用户对</a:t>
            </a:r>
            <a:r>
              <a:rPr lang="zh-CN" altLang="en-US" sz="1800" dirty="0">
                <a:solidFill>
                  <a:srgbClr val="006600"/>
                </a:solidFill>
                <a:sym typeface="Symbol" panose="05050102010706020507" pitchFamily="18" charset="2"/>
              </a:rPr>
              <a:t>共享资源进行保护。</a:t>
            </a:r>
            <a:r>
              <a:rPr lang="zh-CN" altLang="en-US" sz="1800" dirty="0">
                <a:solidFill>
                  <a:srgbClr val="000099"/>
                </a:solidFill>
                <a:sym typeface="Symbol" panose="05050102010706020507" pitchFamily="18" charset="2"/>
              </a:rPr>
              <a:t/>
            </a:r>
            <a:br>
              <a:rPr lang="zh-CN" altLang="en-US" sz="1800" dirty="0">
                <a:solidFill>
                  <a:srgbClr val="000099"/>
                </a:solidFill>
                <a:sym typeface="Symbol" panose="05050102010706020507" pitchFamily="18" charset="2"/>
              </a:rPr>
            </a:br>
            <a:r>
              <a:rPr lang="zh-CN" altLang="en-US" sz="1800" dirty="0">
                <a:solidFill>
                  <a:srgbClr val="000099"/>
                </a:solidFill>
                <a:sym typeface="Symbol" panose="05050102010706020507" pitchFamily="18" charset="2"/>
              </a:rPr>
              <a:t>③ 线程间的切换开销也较小。</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只需保存每一线程的程序计数器、寄存器组、堆栈等空间。</a:t>
            </a:r>
            <a:br>
              <a:rPr lang="zh-CN" altLang="en-US" sz="1800" dirty="0">
                <a:solidFill>
                  <a:srgbClr val="006600"/>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不必</a:t>
            </a:r>
            <a:r>
              <a:rPr lang="zh-CN" altLang="en-US" sz="1800" dirty="0" smtClean="0">
                <a:solidFill>
                  <a:srgbClr val="006600"/>
                </a:solidFill>
                <a:sym typeface="Symbol" panose="05050102010706020507" pitchFamily="18" charset="2"/>
              </a:rPr>
              <a:t>切换地址空间，从而</a:t>
            </a:r>
            <a:r>
              <a:rPr lang="zh-CN" altLang="en-US" sz="1800" dirty="0">
                <a:solidFill>
                  <a:srgbClr val="006600"/>
                </a:solidFill>
                <a:sym typeface="Symbol" panose="05050102010706020507" pitchFamily="18" charset="2"/>
              </a:rPr>
              <a:t>成本大为降低</a:t>
            </a:r>
            <a:r>
              <a:rPr lang="zh-CN" altLang="en-US" sz="1800" dirty="0" smtClean="0">
                <a:solidFill>
                  <a:srgbClr val="006600"/>
                </a:solidFill>
                <a:sym typeface="Symbol" panose="05050102010706020507" pitchFamily="18" charset="2"/>
              </a:rPr>
              <a:t>（通常约</a:t>
            </a:r>
            <a:r>
              <a:rPr lang="en-US" altLang="zh-CN" sz="1800" dirty="0">
                <a:solidFill>
                  <a:srgbClr val="006600"/>
                </a:solidFill>
                <a:sym typeface="Symbol" panose="05050102010706020507" pitchFamily="18" charset="2"/>
              </a:rPr>
              <a:t>1/10</a:t>
            </a:r>
            <a:r>
              <a:rPr lang="zh-CN" altLang="en-US" sz="1800" dirty="0">
                <a:solidFill>
                  <a:srgbClr val="006600"/>
                </a:solidFill>
                <a:sym typeface="Symbol" panose="05050102010706020507" pitchFamily="18" charset="2"/>
              </a:rPr>
              <a:t>）。</a:t>
            </a:r>
          </a:p>
        </p:txBody>
      </p:sp>
      <p:sp>
        <p:nvSpPr>
          <p:cNvPr id="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ctr" eaLnBrk="1" hangingPunct="1">
              <a:spcBef>
                <a:spcPct val="0"/>
              </a:spcBef>
              <a:buClrTx/>
              <a:buSzTx/>
              <a:buFontTx/>
              <a:buNone/>
            </a:pPr>
            <a:r>
              <a:rPr kumimoji="0" lang="zh-CN" altLang="en-US" sz="3200" b="1" dirty="0" smtClean="0">
                <a:solidFill>
                  <a:srgbClr val="006699"/>
                </a:solidFill>
                <a:latin typeface="黑体" pitchFamily="2" charset="-122"/>
                <a:ea typeface="黑体" pitchFamily="2" charset="-122"/>
              </a:rPr>
              <a:t>总结</a:t>
            </a:r>
            <a:endParaRPr kumimoji="0" lang="zh-CN" altLang="en-US" sz="3200" b="1" dirty="0">
              <a:solidFill>
                <a:srgbClr val="006699"/>
              </a:solidFill>
              <a:latin typeface="黑体" pitchFamily="2" charset="-122"/>
              <a:ea typeface="黑体" pitchFamily="2" charset="-122"/>
            </a:endParaRPr>
          </a:p>
        </p:txBody>
      </p:sp>
    </p:spTree>
    <p:extLst>
      <p:ext uri="{BB962C8B-B14F-4D97-AF65-F5344CB8AC3E}">
        <p14:creationId xmlns:p14="http://schemas.microsoft.com/office/powerpoint/2010/main" val="85023291"/>
      </p:ext>
    </p:extLst>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609521" y="1206726"/>
            <a:ext cx="11436978" cy="5486400"/>
          </a:xfrm>
        </p:spPr>
        <p:txBody>
          <a:bodyPr/>
          <a:lstStyle/>
          <a:p>
            <a:r>
              <a:rPr lang="zh-CN" altLang="en-US" sz="4000" b="1" dirty="0" smtClean="0">
                <a:latin typeface="宋体" panose="02010600030101010101" pitchFamily="2" charset="-122"/>
                <a:ea typeface="宋体" panose="02010600030101010101" pitchFamily="2" charset="-122"/>
              </a:rPr>
              <a:t>课后作业，编写一个</a:t>
            </a:r>
            <a:r>
              <a:rPr lang="en-US" altLang="zh-CN" sz="4000" b="1" dirty="0" err="1" smtClean="0">
                <a:latin typeface="宋体" panose="02010600030101010101" pitchFamily="2" charset="-122"/>
                <a:ea typeface="宋体" panose="02010600030101010101" pitchFamily="2" charset="-122"/>
              </a:rPr>
              <a:t>linux</a:t>
            </a:r>
            <a:r>
              <a:rPr lang="zh-CN" altLang="en-US" sz="4000" b="1" dirty="0" smtClean="0">
                <a:latin typeface="宋体" panose="02010600030101010101" pitchFamily="2" charset="-122"/>
                <a:ea typeface="宋体" panose="02010600030101010101" pitchFamily="2" charset="-122"/>
              </a:rPr>
              <a:t>下的多线程程序，共两个线程，一个主线程，一个子线程。两个线程完成一个自定计算任务。程序调试好打印上交源码</a:t>
            </a:r>
            <a:r>
              <a:rPr lang="en-US" altLang="zh-CN" sz="4000" b="1" dirty="0" smtClean="0">
                <a:latin typeface="宋体" panose="02010600030101010101" pitchFamily="2" charset="-122"/>
                <a:ea typeface="宋体" panose="02010600030101010101" pitchFamily="2" charset="-122"/>
              </a:rPr>
              <a:t>+</a:t>
            </a:r>
            <a:r>
              <a:rPr lang="zh-CN" altLang="en-US" sz="4000" b="1" dirty="0" smtClean="0">
                <a:latin typeface="宋体" panose="02010600030101010101" pitchFamily="2" charset="-122"/>
                <a:ea typeface="宋体" panose="02010600030101010101" pitchFamily="2" charset="-122"/>
              </a:rPr>
              <a:t>执行结果截图</a:t>
            </a:r>
            <a:r>
              <a:rPr lang="en-US" altLang="zh-CN" sz="4000" b="1" dirty="0" smtClean="0">
                <a:latin typeface="宋体" panose="02010600030101010101" pitchFamily="2" charset="-122"/>
                <a:ea typeface="宋体" panose="02010600030101010101" pitchFamily="2" charset="-122"/>
              </a:rPr>
              <a:t>/</a:t>
            </a:r>
            <a:r>
              <a:rPr lang="zh-CN" altLang="en-US" sz="4000" b="1" dirty="0" smtClean="0">
                <a:latin typeface="宋体" panose="02010600030101010101" pitchFamily="2" charset="-122"/>
                <a:ea typeface="宋体" panose="02010600030101010101" pitchFamily="2" charset="-122"/>
              </a:rPr>
              <a:t>分析，不超</a:t>
            </a:r>
            <a:r>
              <a:rPr lang="en-US" altLang="zh-CN" sz="4000" b="1" dirty="0" smtClean="0">
                <a:latin typeface="宋体" panose="02010600030101010101" pitchFamily="2" charset="-122"/>
                <a:ea typeface="宋体" panose="02010600030101010101" pitchFamily="2" charset="-122"/>
              </a:rPr>
              <a:t>100</a:t>
            </a:r>
            <a:r>
              <a:rPr lang="zh-CN" altLang="en-US" sz="4000" b="1" dirty="0" smtClean="0">
                <a:latin typeface="宋体" panose="02010600030101010101" pitchFamily="2" charset="-122"/>
                <a:ea typeface="宋体" panose="02010600030101010101" pitchFamily="2" charset="-122"/>
              </a:rPr>
              <a:t>行代码。</a:t>
            </a:r>
            <a:endParaRPr lang="en-US" altLang="zh-CN" sz="4000" b="1" dirty="0" smtClean="0">
              <a:latin typeface="宋体" panose="02010600030101010101" pitchFamily="2" charset="-122"/>
              <a:ea typeface="宋体" panose="02010600030101010101" pitchFamily="2" charset="-122"/>
            </a:endParaRPr>
          </a:p>
          <a:p>
            <a:r>
              <a:rPr lang="zh-CN" altLang="en-US" sz="4000" b="1" dirty="0" smtClean="0">
                <a:latin typeface="宋体" panose="02010600030101010101" pitchFamily="2" charset="-122"/>
                <a:ea typeface="宋体" panose="02010600030101010101" pitchFamily="2" charset="-122"/>
              </a:rPr>
              <a:t>班级</a:t>
            </a:r>
            <a:r>
              <a:rPr lang="en-US" altLang="zh-CN" sz="4000" b="1" dirty="0" smtClean="0">
                <a:latin typeface="宋体" panose="02010600030101010101" pitchFamily="2" charset="-122"/>
                <a:ea typeface="宋体" panose="02010600030101010101" pitchFamily="2" charset="-122"/>
              </a:rPr>
              <a:t>+</a:t>
            </a:r>
            <a:r>
              <a:rPr lang="zh-CN" altLang="en-US" sz="4000" b="1" dirty="0" smtClean="0">
                <a:latin typeface="宋体" panose="02010600030101010101" pitchFamily="2" charset="-122"/>
                <a:ea typeface="宋体" panose="02010600030101010101" pitchFamily="2" charset="-122"/>
              </a:rPr>
              <a:t>姓名</a:t>
            </a:r>
            <a:r>
              <a:rPr lang="en-US" altLang="zh-CN" sz="4000" b="1" dirty="0" smtClean="0">
                <a:latin typeface="宋体" panose="02010600030101010101" pitchFamily="2" charset="-122"/>
                <a:ea typeface="宋体" panose="02010600030101010101" pitchFamily="2" charset="-122"/>
              </a:rPr>
              <a:t>+</a:t>
            </a:r>
            <a:r>
              <a:rPr lang="zh-CN" altLang="en-US" sz="4000" b="1" dirty="0" smtClean="0">
                <a:latin typeface="宋体" panose="02010600030101010101" pitchFamily="2" charset="-122"/>
                <a:ea typeface="宋体" panose="02010600030101010101" pitchFamily="2" charset="-122"/>
              </a:rPr>
              <a:t>学号</a:t>
            </a:r>
            <a:endParaRPr lang="en-US" altLang="zh-CN" sz="4000" b="1" dirty="0" smtClean="0">
              <a:latin typeface="宋体" panose="02010600030101010101" pitchFamily="2" charset="-122"/>
              <a:ea typeface="宋体" panose="02010600030101010101" pitchFamily="2" charset="-122"/>
            </a:endParaRPr>
          </a:p>
          <a:p>
            <a:r>
              <a:rPr lang="zh-CN" altLang="en-US" sz="4000" b="1" dirty="0" smtClean="0">
                <a:latin typeface="宋体" panose="02010600030101010101" pitchFamily="2" charset="-122"/>
                <a:ea typeface="宋体" panose="02010600030101010101" pitchFamily="2" charset="-122"/>
              </a:rPr>
              <a:t>上交时间，下次上课前班长收取。</a:t>
            </a:r>
            <a:endParaRPr lang="zh-CN" altLang="en-US" sz="4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37028349"/>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1068779" y="984250"/>
            <a:ext cx="10383015"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buFont typeface="Monotype Sorts" charset="2"/>
              <a:buNone/>
            </a:pPr>
            <a:r>
              <a:rPr lang="zh-CN" altLang="en-US" sz="2400" dirty="0">
                <a:latin typeface="黑体" pitchFamily="2" charset="-122"/>
                <a:ea typeface="黑体" pitchFamily="2" charset="-122"/>
              </a:rPr>
              <a:t>进程控制块</a:t>
            </a:r>
            <a:r>
              <a:rPr lang="en-US" altLang="zh-CN" sz="2400" dirty="0">
                <a:latin typeface="黑体" pitchFamily="2" charset="-122"/>
                <a:ea typeface="黑体" pitchFamily="2" charset="-122"/>
              </a:rPr>
              <a:t>PCB</a:t>
            </a:r>
            <a:r>
              <a:rPr lang="zh-CN" altLang="en-US" sz="2400" dirty="0">
                <a:latin typeface="黑体" pitchFamily="2" charset="-122"/>
                <a:ea typeface="黑体" pitchFamily="2" charset="-122"/>
              </a:rPr>
              <a:t>的内容</a:t>
            </a:r>
            <a:r>
              <a:rPr lang="zh-CN" altLang="en-US" sz="2400" dirty="0" smtClean="0">
                <a:latin typeface="黑体" pitchFamily="2" charset="-122"/>
                <a:ea typeface="黑体" pitchFamily="2" charset="-122"/>
              </a:rPr>
              <a:t>：</a:t>
            </a:r>
            <a:endParaRPr lang="zh-CN" altLang="en-US" sz="1800" b="1" dirty="0">
              <a:latin typeface="黑体" pitchFamily="2" charset="-122"/>
              <a:ea typeface="黑体" pitchFamily="2" charset="-122"/>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450" t="7023" r="3138" b="14712"/>
          <a:stretch/>
        </p:blipFill>
        <p:spPr bwMode="auto">
          <a:xfrm rot="5400000">
            <a:off x="3245354" y="-1926566"/>
            <a:ext cx="5605920" cy="1125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r>
              <a:rPr lang="en-US" altLang="zh-CN" dirty="0" smtClean="0">
                <a:latin typeface="黑体" pitchFamily="2" charset="-122"/>
                <a:ea typeface="黑体" pitchFamily="2" charset="-122"/>
              </a:rPr>
              <a:t>4.1 </a:t>
            </a:r>
            <a:r>
              <a:rPr lang="zh-CN" altLang="en-US" dirty="0" smtClean="0">
                <a:latin typeface="黑体" pitchFamily="2" charset="-122"/>
                <a:ea typeface="黑体" pitchFamily="2" charset="-122"/>
              </a:rPr>
              <a:t>线程的引入</a:t>
            </a:r>
            <a:r>
              <a:rPr lang="en-US" altLang="zh-CN" dirty="0" smtClean="0">
                <a:latin typeface="黑体" pitchFamily="2" charset="-122"/>
                <a:ea typeface="黑体" pitchFamily="2" charset="-122"/>
              </a:rPr>
              <a:t/>
            </a:r>
            <a:br>
              <a:rPr lang="en-US" altLang="zh-CN" dirty="0" smtClean="0">
                <a:latin typeface="黑体" pitchFamily="2" charset="-122"/>
                <a:ea typeface="黑体" pitchFamily="2" charset="-122"/>
              </a:rPr>
            </a:br>
            <a:r>
              <a:rPr lang="zh-CN" altLang="en-US" sz="2000" dirty="0" smtClean="0">
                <a:latin typeface="黑体" pitchFamily="2" charset="-122"/>
                <a:ea typeface="黑体" pitchFamily="2" charset="-122"/>
              </a:rPr>
              <a:t>回顾</a:t>
            </a:r>
            <a:r>
              <a:rPr lang="en-US" altLang="zh-CN" sz="2000" dirty="0" smtClean="0">
                <a:latin typeface="黑体" pitchFamily="2" charset="-122"/>
                <a:ea typeface="黑体" pitchFamily="2" charset="-122"/>
              </a:rPr>
              <a:t> </a:t>
            </a:r>
            <a:r>
              <a:rPr lang="zh-CN" altLang="en-US" sz="2000" dirty="0" smtClean="0">
                <a:latin typeface="黑体" pitchFamily="2" charset="-122"/>
                <a:ea typeface="黑体" pitchFamily="2" charset="-122"/>
              </a:rPr>
              <a:t>进程的描述与表达</a:t>
            </a:r>
          </a:p>
        </p:txBody>
      </p:sp>
    </p:spTree>
    <p:extLst>
      <p:ext uri="{BB962C8B-B14F-4D97-AF65-F5344CB8AC3E}">
        <p14:creationId xmlns:p14="http://schemas.microsoft.com/office/powerpoint/2010/main" val="2166457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dirty="0" smtClean="0"/>
              <a:t>进程</a:t>
            </a:r>
            <a:r>
              <a:rPr lang="en-US" altLang="zh-CN" dirty="0" smtClean="0"/>
              <a:t>PCB</a:t>
            </a:r>
            <a:endParaRPr lang="zh-CN" altLang="en-US" dirty="0" smtClean="0"/>
          </a:p>
        </p:txBody>
      </p:sp>
      <p:sp>
        <p:nvSpPr>
          <p:cNvPr id="16387" name="内容占位符 2"/>
          <p:cNvSpPr>
            <a:spLocks noGrp="1"/>
          </p:cNvSpPr>
          <p:nvPr>
            <p:ph idx="1"/>
          </p:nvPr>
        </p:nvSpPr>
        <p:spPr>
          <a:xfrm>
            <a:off x="304761" y="1066801"/>
            <a:ext cx="10560792" cy="4525963"/>
          </a:xfrm>
        </p:spPr>
        <p:txBody>
          <a:bodyPr/>
          <a:lstStyle/>
          <a:p>
            <a:endParaRPr lang="zh-CN" altLang="en-US" sz="2000" smtClean="0"/>
          </a:p>
        </p:txBody>
      </p:sp>
      <p:pic>
        <p:nvPicPr>
          <p:cNvPr id="16388" name="图片 3"/>
          <p:cNvPicPr>
            <a:picLocks noChangeAspect="1" noChangeArrowheads="1"/>
          </p:cNvPicPr>
          <p:nvPr/>
        </p:nvPicPr>
        <p:blipFill>
          <a:blip r:embed="rId2">
            <a:extLst>
              <a:ext uri="{28A0092B-C50C-407E-A947-70E740481C1C}">
                <a14:useLocalDpi xmlns:a14="http://schemas.microsoft.com/office/drawing/2010/main" val="0"/>
              </a:ext>
            </a:extLst>
          </a:blip>
          <a:srcRect l="19926" t="42540" r="18854" b="20114"/>
          <a:stretch>
            <a:fillRect/>
          </a:stretch>
        </p:blipFill>
        <p:spPr bwMode="auto">
          <a:xfrm>
            <a:off x="46561" y="1416050"/>
            <a:ext cx="6962927"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4"/>
          <p:cNvPicPr>
            <a:picLocks noChangeAspect="1" noChangeArrowheads="1"/>
          </p:cNvPicPr>
          <p:nvPr/>
        </p:nvPicPr>
        <p:blipFill>
          <a:blip r:embed="rId3">
            <a:extLst>
              <a:ext uri="{28A0092B-C50C-407E-A947-70E740481C1C}">
                <a14:useLocalDpi xmlns:a14="http://schemas.microsoft.com/office/drawing/2010/main" val="0"/>
              </a:ext>
            </a:extLst>
          </a:blip>
          <a:srcRect l="23415" t="20990" r="19531" b="7430"/>
          <a:stretch>
            <a:fillRect/>
          </a:stretch>
        </p:blipFill>
        <p:spPr bwMode="auto">
          <a:xfrm>
            <a:off x="5405264" y="2590801"/>
            <a:ext cx="678515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矩形 5"/>
          <p:cNvSpPr>
            <a:spLocks noChangeArrowheads="1"/>
          </p:cNvSpPr>
          <p:nvPr/>
        </p:nvSpPr>
        <p:spPr bwMode="auto">
          <a:xfrm>
            <a:off x="304760" y="1524000"/>
            <a:ext cx="7212661" cy="228600"/>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spcBef>
                <a:spcPct val="50000"/>
              </a:spcBef>
            </a:pPr>
            <a:endParaRPr lang="zh-CN" altLang="en-US"/>
          </a:p>
        </p:txBody>
      </p:sp>
      <p:sp>
        <p:nvSpPr>
          <p:cNvPr id="16391" name="矩形 6"/>
          <p:cNvSpPr>
            <a:spLocks noChangeArrowheads="1"/>
          </p:cNvSpPr>
          <p:nvPr/>
        </p:nvSpPr>
        <p:spPr bwMode="auto">
          <a:xfrm>
            <a:off x="342856" y="2498726"/>
            <a:ext cx="4838070" cy="930275"/>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spcBef>
                <a:spcPct val="50000"/>
              </a:spcBef>
            </a:pPr>
            <a:endParaRPr lang="zh-CN" altLang="en-US"/>
          </a:p>
        </p:txBody>
      </p:sp>
      <p:sp>
        <p:nvSpPr>
          <p:cNvPr id="16392" name="矩形 7"/>
          <p:cNvSpPr>
            <a:spLocks noChangeArrowheads="1"/>
          </p:cNvSpPr>
          <p:nvPr/>
        </p:nvSpPr>
        <p:spPr bwMode="auto">
          <a:xfrm>
            <a:off x="5407381" y="5562600"/>
            <a:ext cx="6681446" cy="838200"/>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spcBef>
                <a:spcPct val="50000"/>
              </a:spcBef>
            </a:pPr>
            <a:endParaRPr lang="zh-CN" altLang="en-US"/>
          </a:p>
        </p:txBody>
      </p:sp>
      <p:sp>
        <p:nvSpPr>
          <p:cNvPr id="16393" name="矩形 9"/>
          <p:cNvSpPr>
            <a:spLocks noChangeArrowheads="1"/>
          </p:cNvSpPr>
          <p:nvPr/>
        </p:nvSpPr>
        <p:spPr bwMode="auto">
          <a:xfrm>
            <a:off x="5405264" y="6400800"/>
            <a:ext cx="6683563" cy="465138"/>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spcBef>
                <a:spcPct val="50000"/>
              </a:spcBef>
            </a:pPr>
            <a:endParaRPr lang="zh-CN" altLang="en-US"/>
          </a:p>
        </p:txBody>
      </p:sp>
    </p:spTree>
    <p:extLst>
      <p:ext uri="{BB962C8B-B14F-4D97-AF65-F5344CB8AC3E}">
        <p14:creationId xmlns:p14="http://schemas.microsoft.com/office/powerpoint/2010/main" val="3109109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a:t>
            </a:r>
            <a:r>
              <a:rPr lang="en-US" altLang="zh-CN" dirty="0" smtClean="0"/>
              <a:t>PCB</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304761" y="1066800"/>
            <a:ext cx="11580892" cy="5791200"/>
          </a:xfrm>
          <a:prstGeom prst="rect">
            <a:avLst/>
          </a:prstGeom>
        </p:spPr>
      </p:pic>
      <p:sp>
        <p:nvSpPr>
          <p:cNvPr id="5" name="矩形 4"/>
          <p:cNvSpPr/>
          <p:nvPr/>
        </p:nvSpPr>
        <p:spPr bwMode="auto">
          <a:xfrm>
            <a:off x="507934" y="3581400"/>
            <a:ext cx="10463438" cy="152400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600" b="1" i="0" u="none" strike="noStrike" cap="none" normalizeH="0" baseline="0" smtClean="0">
              <a:ln>
                <a:noFill/>
              </a:ln>
              <a:solidFill>
                <a:schemeClr val="tx1"/>
              </a:solidFill>
              <a:effectLst/>
              <a:latin typeface="Arial" charset="0"/>
              <a:ea typeface="宋体" pitchFamily="2" charset="-122"/>
            </a:endParaRPr>
          </a:p>
        </p:txBody>
      </p:sp>
      <p:sp>
        <p:nvSpPr>
          <p:cNvPr id="6" name="矩形 5"/>
          <p:cNvSpPr/>
          <p:nvPr/>
        </p:nvSpPr>
        <p:spPr bwMode="auto">
          <a:xfrm>
            <a:off x="507934" y="6096000"/>
            <a:ext cx="10463438" cy="53340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600" b="1"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95388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a:t>
            </a:r>
            <a:r>
              <a:rPr lang="en-US" altLang="zh-CN" dirty="0" smtClean="0"/>
              <a:t>PCB</a:t>
            </a:r>
            <a:endParaRPr lang="zh-CN" altLang="en-US" dirty="0"/>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719573" y="1255713"/>
            <a:ext cx="10251799" cy="5542538"/>
          </a:xfrm>
          <a:prstGeom prst="rect">
            <a:avLst/>
          </a:prstGeom>
        </p:spPr>
      </p:pic>
      <p:sp>
        <p:nvSpPr>
          <p:cNvPr id="7" name="矩形 6"/>
          <p:cNvSpPr/>
          <p:nvPr/>
        </p:nvSpPr>
        <p:spPr bwMode="auto">
          <a:xfrm>
            <a:off x="812694" y="3962400"/>
            <a:ext cx="9955504" cy="114300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600" b="1" i="0" u="none" strike="noStrike" cap="none" normalizeH="0" baseline="0" smtClean="0">
              <a:ln>
                <a:noFill/>
              </a:ln>
              <a:solidFill>
                <a:schemeClr val="tx1"/>
              </a:solidFill>
              <a:effectLst/>
              <a:latin typeface="Arial" charset="0"/>
              <a:ea typeface="宋体" pitchFamily="2" charset="-122"/>
            </a:endParaRPr>
          </a:p>
        </p:txBody>
      </p:sp>
      <p:sp>
        <p:nvSpPr>
          <p:cNvPr id="8" name="矩形 7"/>
          <p:cNvSpPr/>
          <p:nvPr/>
        </p:nvSpPr>
        <p:spPr bwMode="auto">
          <a:xfrm>
            <a:off x="812694" y="4508500"/>
            <a:ext cx="9955504" cy="29210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600" b="1"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0369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521" y="1"/>
            <a:ext cx="10971372" cy="854075"/>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r>
              <a:rPr lang="en-US" altLang="zh-CN" dirty="0" err="1" smtClean="0">
                <a:latin typeface="宋体" panose="02010600030101010101" pitchFamily="2" charset="-122"/>
                <a:ea typeface="宋体" panose="02010600030101010101" pitchFamily="2" charset="-122"/>
              </a:rPr>
              <a:t>UCOS</a:t>
            </a:r>
            <a:r>
              <a:rPr lang="zh-CN" altLang="en-US" dirty="0" smtClean="0">
                <a:latin typeface="宋体" panose="02010600030101010101" pitchFamily="2" charset="-122"/>
                <a:ea typeface="宋体" panose="02010600030101010101" pitchFamily="2" charset="-122"/>
              </a:rPr>
              <a:t>任务控制块</a:t>
            </a:r>
            <a:endParaRPr lang="zh-CN" altLang="en-US" dirty="0" smtClean="0">
              <a:latin typeface="宋体" panose="02010600030101010101" pitchFamily="2" charset="-122"/>
              <a:ea typeface="宋体" panose="02010600030101010101" pitchFamily="2" charset="-122"/>
            </a:endParaRPr>
          </a:p>
        </p:txBody>
      </p:sp>
      <p:sp>
        <p:nvSpPr>
          <p:cNvPr id="15363" name="Rectangle 3"/>
          <p:cNvSpPr>
            <a:spLocks noGrp="1" noChangeArrowheads="1"/>
          </p:cNvSpPr>
          <p:nvPr>
            <p:ph type="body" idx="1"/>
          </p:nvPr>
        </p:nvSpPr>
        <p:spPr>
          <a:xfrm>
            <a:off x="609521" y="1371600"/>
            <a:ext cx="10869785" cy="4724400"/>
          </a:xfrm>
        </p:spPr>
        <p:txBody>
          <a:bodyPr/>
          <a:lstStyle/>
          <a:p>
            <a:pPr>
              <a:buFontTx/>
              <a:buNone/>
            </a:pPr>
            <a:r>
              <a:rPr lang="en-US" altLang="zh-CN" sz="2000" dirty="0" err="1" smtClean="0">
                <a:solidFill>
                  <a:srgbClr val="FF0000"/>
                </a:solidFill>
                <a:latin typeface="Courier New" panose="02070309020205020404" pitchFamily="49" charset="0"/>
                <a:cs typeface="Courier New" panose="02070309020205020404" pitchFamily="49" charset="0"/>
              </a:rPr>
              <a:t>OS_STK</a:t>
            </a:r>
            <a:r>
              <a:rPr lang="en-US" altLang="zh-CN" sz="2000" dirty="0" smtClean="0">
                <a:solidFill>
                  <a:srgbClr val="FF0000"/>
                </a:solidFill>
                <a:latin typeface="Courier New" panose="02070309020205020404" pitchFamily="49" charset="0"/>
                <a:cs typeface="Courier New" panose="02070309020205020404" pitchFamily="49" charset="0"/>
              </a:rPr>
              <a:t>        *</a:t>
            </a:r>
            <a:r>
              <a:rPr lang="en-US" altLang="zh-CN" sz="2000" dirty="0" err="1" smtClean="0">
                <a:solidFill>
                  <a:srgbClr val="FF0000"/>
                </a:solidFill>
                <a:latin typeface="Courier New" panose="02070309020205020404" pitchFamily="49" charset="0"/>
                <a:cs typeface="Courier New" panose="02070309020205020404" pitchFamily="49" charset="0"/>
              </a:rPr>
              <a:t>OSTCBStkPtr</a:t>
            </a:r>
            <a:r>
              <a:rPr lang="en-US" altLang="zh-CN" sz="2000" dirty="0" smtClean="0">
                <a:solidFill>
                  <a:srgbClr val="FF0000"/>
                </a:solidFill>
                <a:latin typeface="Courier New" panose="02070309020205020404" pitchFamily="49" charset="0"/>
                <a:cs typeface="Courier New" panose="02070309020205020404" pitchFamily="49" charset="0"/>
              </a:rPr>
              <a:t>; /*</a:t>
            </a:r>
            <a:r>
              <a:rPr lang="zh-CN" altLang="en-US" sz="2000" dirty="0" smtClean="0">
                <a:solidFill>
                  <a:srgbClr val="FF0000"/>
                </a:solidFill>
                <a:latin typeface="宋体" panose="02010600030101010101" pitchFamily="2" charset="-122"/>
              </a:rPr>
              <a:t>当前任务栈顶的指针*</a:t>
            </a:r>
            <a:r>
              <a:rPr lang="en-US" altLang="zh-CN" sz="2000" dirty="0" smtClean="0">
                <a:solidFill>
                  <a:srgbClr val="FF0000"/>
                </a:solidFill>
                <a:latin typeface="宋体" panose="02010600030101010101" pitchFamily="2" charset="-122"/>
              </a:rPr>
              <a:t>/</a:t>
            </a:r>
            <a:endParaRPr lang="en-US" altLang="zh-CN" sz="2000" dirty="0" smtClean="0">
              <a:solidFill>
                <a:srgbClr val="FF0000"/>
              </a:solidFill>
              <a:latin typeface="Courier New" panose="02070309020205020404" pitchFamily="49" charset="0"/>
              <a:cs typeface="Courier New" panose="02070309020205020404" pitchFamily="49" charset="0"/>
            </a:endParaRPr>
          </a:p>
          <a:p>
            <a:pPr>
              <a:buFontTx/>
              <a:buNone/>
            </a:pPr>
            <a:r>
              <a:rPr lang="en-US" altLang="zh-CN" sz="2000" dirty="0" err="1" smtClean="0">
                <a:solidFill>
                  <a:srgbClr val="000000"/>
                </a:solidFill>
                <a:latin typeface="Courier New" panose="02070309020205020404" pitchFamily="49" charset="0"/>
                <a:cs typeface="Courier New" panose="02070309020205020404" pitchFamily="49" charset="0"/>
              </a:rPr>
              <a:t>struct</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os_tcb</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OSTCBNext</a:t>
            </a:r>
            <a:r>
              <a:rPr lang="en-US" altLang="zh-CN" sz="2000" dirty="0" smtClean="0">
                <a:solidFill>
                  <a:srgbClr val="000000"/>
                </a:solidFill>
                <a:latin typeface="Courier New" panose="02070309020205020404" pitchFamily="49" charset="0"/>
                <a:cs typeface="Courier New" panose="02070309020205020404" pitchFamily="49" charset="0"/>
              </a:rPr>
              <a:t>;   /*</a:t>
            </a:r>
            <a:r>
              <a:rPr lang="zh-CN" altLang="en-US" sz="2000" dirty="0" smtClean="0">
                <a:solidFill>
                  <a:srgbClr val="000000"/>
                </a:solidFill>
                <a:latin typeface="宋体" panose="02010600030101010101" pitchFamily="2" charset="-122"/>
              </a:rPr>
              <a:t>任务控制块的双重链接</a:t>
            </a:r>
            <a:r>
              <a:rPr lang="zh-CN" altLang="en-US" sz="2000" dirty="0" smtClean="0">
                <a:solidFill>
                  <a:srgbClr val="000000"/>
                </a:solidFill>
                <a:latin typeface="Courier New" panose="02070309020205020404" pitchFamily="49" charset="0"/>
              </a:rPr>
              <a:t>指针</a:t>
            </a:r>
            <a:r>
              <a:rPr lang="zh-CN" altLang="en-US" sz="2000" dirty="0" smtClean="0">
                <a:solidFill>
                  <a:srgbClr val="000000"/>
                </a:solidFill>
                <a:latin typeface="Courier New" panose="02070309020205020404" pitchFamily="49" charset="0"/>
                <a:cs typeface="Courier New" panose="02070309020205020404" pitchFamily="49" charset="0"/>
              </a:rPr>
              <a:t>*</a:t>
            </a:r>
            <a:r>
              <a:rPr lang="en-US" altLang="zh-CN" sz="2000" dirty="0" smtClean="0">
                <a:solidFill>
                  <a:srgbClr val="000000"/>
                </a:solidFill>
                <a:latin typeface="Courier New" panose="02070309020205020404" pitchFamily="49" charset="0"/>
                <a:cs typeface="Courier New" panose="02070309020205020404" pitchFamily="49" charset="0"/>
              </a:rPr>
              <a:t>/</a:t>
            </a:r>
            <a:endParaRPr lang="en-US" altLang="zh-CN" sz="2000" dirty="0" smtClean="0">
              <a:solidFill>
                <a:srgbClr val="000000"/>
              </a:solidFill>
              <a:latin typeface="Courier" charset="0"/>
            </a:endParaRPr>
          </a:p>
          <a:p>
            <a:pPr>
              <a:buFontTx/>
              <a:buNone/>
            </a:pPr>
            <a:r>
              <a:rPr lang="en-US" altLang="zh-CN" sz="2000" dirty="0" err="1" smtClean="0">
                <a:solidFill>
                  <a:srgbClr val="000000"/>
                </a:solidFill>
                <a:latin typeface="Courier New" panose="02070309020205020404" pitchFamily="49" charset="0"/>
                <a:cs typeface="Courier New" panose="02070309020205020404" pitchFamily="49" charset="0"/>
              </a:rPr>
              <a:t>struct</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os_tcb</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OSTCBPrev</a:t>
            </a:r>
            <a:r>
              <a:rPr lang="en-US" altLang="zh-CN" sz="2000" dirty="0" smtClean="0">
                <a:solidFill>
                  <a:srgbClr val="000000"/>
                </a:solidFill>
                <a:latin typeface="Courier New" panose="02070309020205020404" pitchFamily="49" charset="0"/>
                <a:cs typeface="Courier New" panose="02070309020205020404" pitchFamily="49" charset="0"/>
              </a:rPr>
              <a:t>;   /*</a:t>
            </a:r>
            <a:r>
              <a:rPr lang="zh-CN" altLang="en-US" sz="2000" dirty="0" smtClean="0">
                <a:solidFill>
                  <a:srgbClr val="000000"/>
                </a:solidFill>
                <a:latin typeface="宋体" panose="02010600030101010101" pitchFamily="2" charset="-122"/>
              </a:rPr>
              <a:t>任务控制块的双重链接</a:t>
            </a:r>
            <a:r>
              <a:rPr lang="zh-CN" altLang="en-US" sz="2000" dirty="0" smtClean="0">
                <a:solidFill>
                  <a:srgbClr val="000000"/>
                </a:solidFill>
                <a:latin typeface="Courier New" panose="02070309020205020404" pitchFamily="49" charset="0"/>
              </a:rPr>
              <a:t>指针</a:t>
            </a:r>
            <a:r>
              <a:rPr lang="zh-CN" altLang="en-US" sz="2000" dirty="0" smtClean="0">
                <a:solidFill>
                  <a:srgbClr val="000000"/>
                </a:solidFill>
                <a:latin typeface="Courier New" panose="02070309020205020404" pitchFamily="49" charset="0"/>
                <a:cs typeface="Courier New" panose="02070309020205020404" pitchFamily="49" charset="0"/>
              </a:rPr>
              <a:t>*</a:t>
            </a:r>
            <a:r>
              <a:rPr lang="en-US" altLang="zh-CN" sz="2000" dirty="0" smtClean="0">
                <a:solidFill>
                  <a:srgbClr val="000000"/>
                </a:solidFill>
                <a:latin typeface="Courier New" panose="02070309020205020404" pitchFamily="49" charset="0"/>
                <a:cs typeface="Courier New" panose="02070309020205020404" pitchFamily="49" charset="0"/>
              </a:rPr>
              <a:t>/</a:t>
            </a:r>
            <a:endParaRPr lang="en-US" altLang="zh-CN" sz="2000" dirty="0" smtClean="0">
              <a:solidFill>
                <a:srgbClr val="000000"/>
              </a:solidFill>
              <a:latin typeface="Courier" charset="0"/>
            </a:endParaRPr>
          </a:p>
          <a:p>
            <a:pPr>
              <a:buFontTx/>
              <a:buNone/>
            </a:pPr>
            <a:r>
              <a:rPr lang="en-US" altLang="zh-CN" sz="2000" dirty="0" err="1" smtClean="0">
                <a:solidFill>
                  <a:srgbClr val="000000"/>
                </a:solidFill>
                <a:latin typeface="Courier New" panose="02070309020205020404" pitchFamily="49" charset="0"/>
                <a:cs typeface="Courier New" panose="02070309020205020404" pitchFamily="49" charset="0"/>
              </a:rPr>
              <a:t>OS_EVENT</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OSTCBEventPtr</a:t>
            </a:r>
            <a:r>
              <a:rPr lang="en-US" altLang="zh-CN" sz="2000" dirty="0" smtClean="0">
                <a:solidFill>
                  <a:srgbClr val="000000"/>
                </a:solidFill>
                <a:latin typeface="Courier New" panose="02070309020205020404" pitchFamily="49" charset="0"/>
                <a:cs typeface="Courier New" panose="02070309020205020404" pitchFamily="49" charset="0"/>
              </a:rPr>
              <a:t>; /*</a:t>
            </a:r>
            <a:r>
              <a:rPr lang="zh-CN" altLang="en-US" sz="2000" dirty="0" smtClean="0">
                <a:solidFill>
                  <a:srgbClr val="000000"/>
                </a:solidFill>
                <a:latin typeface="宋体" panose="02010600030101010101" pitchFamily="2" charset="-122"/>
              </a:rPr>
              <a:t>事件控制块的指针*</a:t>
            </a:r>
            <a:r>
              <a:rPr lang="en-US" altLang="zh-CN" sz="2000" dirty="0" smtClean="0">
                <a:solidFill>
                  <a:srgbClr val="000000"/>
                </a:solidFill>
                <a:latin typeface="宋体" panose="02010600030101010101" pitchFamily="2" charset="-122"/>
              </a:rPr>
              <a:t>/</a:t>
            </a:r>
            <a:endParaRPr lang="en-US" altLang="zh-CN" sz="2000" dirty="0" smtClean="0">
              <a:solidFill>
                <a:srgbClr val="000000"/>
              </a:solidFill>
              <a:latin typeface="Courier" charset="0"/>
            </a:endParaRPr>
          </a:p>
          <a:p>
            <a:pPr>
              <a:buFontTx/>
              <a:buNone/>
            </a:pPr>
            <a:r>
              <a:rPr lang="en-US" altLang="zh-CN" sz="2000" dirty="0" smtClean="0">
                <a:solidFill>
                  <a:srgbClr val="000000"/>
                </a:solidFill>
                <a:latin typeface="Courier New" panose="02070309020205020404" pitchFamily="49" charset="0"/>
                <a:cs typeface="Courier New" panose="02070309020205020404" pitchFamily="49" charset="0"/>
              </a:rPr>
              <a:t>void          *</a:t>
            </a:r>
            <a:r>
              <a:rPr lang="en-US" altLang="zh-CN" sz="2000" dirty="0" err="1" smtClean="0">
                <a:solidFill>
                  <a:srgbClr val="000000"/>
                </a:solidFill>
                <a:latin typeface="Courier New" panose="02070309020205020404" pitchFamily="49" charset="0"/>
                <a:cs typeface="Courier New" panose="02070309020205020404" pitchFamily="49" charset="0"/>
              </a:rPr>
              <a:t>OSTCBMsg</a:t>
            </a:r>
            <a:r>
              <a:rPr lang="en-US" altLang="zh-CN" sz="2000" dirty="0" smtClean="0">
                <a:solidFill>
                  <a:srgbClr val="000000"/>
                </a:solidFill>
                <a:latin typeface="Courier New" panose="02070309020205020404" pitchFamily="49" charset="0"/>
                <a:cs typeface="Courier New" panose="02070309020205020404" pitchFamily="49" charset="0"/>
              </a:rPr>
              <a:t>;    /*</a:t>
            </a:r>
            <a:r>
              <a:rPr lang="zh-CN" altLang="en-US" sz="2000" dirty="0" smtClean="0">
                <a:solidFill>
                  <a:srgbClr val="000000"/>
                </a:solidFill>
                <a:latin typeface="宋体" panose="02010600030101010101" pitchFamily="2" charset="-122"/>
              </a:rPr>
              <a:t>消息的指针</a:t>
            </a:r>
            <a:r>
              <a:rPr lang="zh-CN" altLang="en-US" sz="2000" dirty="0" smtClean="0">
                <a:solidFill>
                  <a:srgbClr val="000000"/>
                </a:solidFill>
                <a:latin typeface="Courier New" panose="02070309020205020404" pitchFamily="49" charset="0"/>
                <a:cs typeface="Courier New" panose="02070309020205020404" pitchFamily="49" charset="0"/>
              </a:rPr>
              <a:t>*</a:t>
            </a:r>
            <a:r>
              <a:rPr lang="en-US" altLang="zh-CN" sz="2000" dirty="0" smtClean="0">
                <a:solidFill>
                  <a:srgbClr val="000000"/>
                </a:solidFill>
                <a:latin typeface="Courier New" panose="02070309020205020404" pitchFamily="49" charset="0"/>
                <a:cs typeface="Courier New" panose="02070309020205020404" pitchFamily="49" charset="0"/>
              </a:rPr>
              <a:t>/</a:t>
            </a:r>
          </a:p>
          <a:p>
            <a:pPr>
              <a:buFontTx/>
              <a:buNone/>
            </a:pPr>
            <a:r>
              <a:rPr lang="en-US" altLang="zh-CN" sz="2000" dirty="0" err="1" smtClean="0">
                <a:solidFill>
                  <a:srgbClr val="000000"/>
                </a:solidFill>
                <a:latin typeface="Courier New" panose="02070309020205020404" pitchFamily="49" charset="0"/>
                <a:cs typeface="Courier New" panose="02070309020205020404" pitchFamily="49" charset="0"/>
              </a:rPr>
              <a:t>INT16U</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OSTCBDly</a:t>
            </a:r>
            <a:r>
              <a:rPr lang="en-US" altLang="zh-CN" sz="2000" dirty="0" smtClean="0">
                <a:solidFill>
                  <a:srgbClr val="000000"/>
                </a:solidFill>
                <a:latin typeface="Courier New" panose="02070309020205020404" pitchFamily="49" charset="0"/>
                <a:cs typeface="Courier New" panose="02070309020205020404" pitchFamily="49" charset="0"/>
              </a:rPr>
              <a:t>;    /*</a:t>
            </a:r>
            <a:r>
              <a:rPr lang="zh-CN" altLang="en-US" sz="2000" dirty="0" smtClean="0">
                <a:solidFill>
                  <a:srgbClr val="000000"/>
                </a:solidFill>
                <a:latin typeface="宋体" panose="02010600030101010101" pitchFamily="2" charset="-122"/>
              </a:rPr>
              <a:t>任务延时</a:t>
            </a:r>
            <a:r>
              <a:rPr lang="zh-CN" altLang="en-US" sz="2000" dirty="0" smtClean="0">
                <a:solidFill>
                  <a:srgbClr val="000000"/>
                </a:solidFill>
                <a:latin typeface="Courier New" panose="02070309020205020404" pitchFamily="49" charset="0"/>
                <a:cs typeface="Courier New" panose="02070309020205020404" pitchFamily="49" charset="0"/>
              </a:rPr>
              <a:t>*</a:t>
            </a:r>
            <a:r>
              <a:rPr lang="en-US" altLang="zh-CN" sz="2000" dirty="0" smtClean="0">
                <a:solidFill>
                  <a:srgbClr val="000000"/>
                </a:solidFill>
                <a:latin typeface="Courier New" panose="02070309020205020404" pitchFamily="49" charset="0"/>
                <a:cs typeface="Courier New" panose="02070309020205020404" pitchFamily="49" charset="0"/>
              </a:rPr>
              <a:t>/</a:t>
            </a:r>
            <a:endParaRPr lang="en-US" altLang="zh-CN" sz="2000" dirty="0" smtClean="0">
              <a:solidFill>
                <a:srgbClr val="000000"/>
              </a:solidFill>
              <a:latin typeface="Courier" charset="0"/>
            </a:endParaRPr>
          </a:p>
          <a:p>
            <a:pPr>
              <a:buFontTx/>
              <a:buNone/>
            </a:pPr>
            <a:r>
              <a:rPr lang="en-US" altLang="zh-CN" sz="2000" dirty="0" err="1" smtClean="0">
                <a:solidFill>
                  <a:srgbClr val="FF0000"/>
                </a:solidFill>
                <a:latin typeface="Courier New" panose="02070309020205020404" pitchFamily="49" charset="0"/>
                <a:cs typeface="Courier New" panose="02070309020205020404" pitchFamily="49" charset="0"/>
              </a:rPr>
              <a:t>INT8U</a:t>
            </a:r>
            <a:r>
              <a:rPr lang="en-US" altLang="zh-CN" sz="2000" dirty="0" smtClean="0">
                <a:solidFill>
                  <a:srgbClr val="FF0000"/>
                </a:solidFill>
                <a:latin typeface="Courier New" panose="02070309020205020404" pitchFamily="49" charset="0"/>
                <a:cs typeface="Courier New" panose="02070309020205020404" pitchFamily="49" charset="0"/>
              </a:rPr>
              <a:t>          </a:t>
            </a:r>
            <a:r>
              <a:rPr lang="en-US" altLang="zh-CN" sz="2000" dirty="0" err="1" smtClean="0">
                <a:solidFill>
                  <a:srgbClr val="FF0000"/>
                </a:solidFill>
                <a:latin typeface="Courier New" panose="02070309020205020404" pitchFamily="49" charset="0"/>
                <a:cs typeface="Courier New" panose="02070309020205020404" pitchFamily="49" charset="0"/>
              </a:rPr>
              <a:t>OSTCBStat</a:t>
            </a:r>
            <a:r>
              <a:rPr lang="en-US" altLang="zh-CN" sz="2000" dirty="0" smtClean="0">
                <a:solidFill>
                  <a:srgbClr val="FF0000"/>
                </a:solidFill>
                <a:latin typeface="Courier New" panose="02070309020205020404" pitchFamily="49" charset="0"/>
                <a:cs typeface="Courier New" panose="02070309020205020404" pitchFamily="49" charset="0"/>
              </a:rPr>
              <a:t>;   /*</a:t>
            </a:r>
            <a:r>
              <a:rPr lang="zh-CN" altLang="en-US" sz="2000" dirty="0" smtClean="0">
                <a:solidFill>
                  <a:srgbClr val="FF0000"/>
                </a:solidFill>
                <a:latin typeface="宋体" panose="02010600030101010101" pitchFamily="2" charset="-122"/>
              </a:rPr>
              <a:t>任务的状态字*</a:t>
            </a:r>
            <a:r>
              <a:rPr lang="en-US" altLang="zh-CN" sz="2000" dirty="0" smtClean="0">
                <a:solidFill>
                  <a:srgbClr val="FF0000"/>
                </a:solidFill>
                <a:latin typeface="宋体" panose="02010600030101010101" pitchFamily="2" charset="-122"/>
              </a:rPr>
              <a:t>/</a:t>
            </a:r>
            <a:endParaRPr lang="en-US" altLang="zh-CN" sz="2000" dirty="0" smtClean="0">
              <a:solidFill>
                <a:srgbClr val="FF0000"/>
              </a:solidFill>
              <a:latin typeface="Courier" charset="0"/>
            </a:endParaRPr>
          </a:p>
          <a:p>
            <a:pPr>
              <a:buFontTx/>
              <a:buNone/>
            </a:pPr>
            <a:r>
              <a:rPr lang="en-US" altLang="zh-CN" sz="2000" dirty="0" err="1" smtClean="0">
                <a:solidFill>
                  <a:srgbClr val="FF0000"/>
                </a:solidFill>
                <a:latin typeface="Courier New" panose="02070309020205020404" pitchFamily="49" charset="0"/>
                <a:cs typeface="Courier New" panose="02070309020205020404" pitchFamily="49" charset="0"/>
              </a:rPr>
              <a:t>INT8U</a:t>
            </a:r>
            <a:r>
              <a:rPr lang="en-US" altLang="zh-CN" sz="2000" dirty="0" smtClean="0">
                <a:solidFill>
                  <a:srgbClr val="FF0000"/>
                </a:solidFill>
                <a:latin typeface="Courier New" panose="02070309020205020404" pitchFamily="49" charset="0"/>
                <a:cs typeface="Courier New" panose="02070309020205020404" pitchFamily="49" charset="0"/>
              </a:rPr>
              <a:t>          </a:t>
            </a:r>
            <a:r>
              <a:rPr lang="en-US" altLang="zh-CN" sz="2000" dirty="0" err="1" smtClean="0">
                <a:solidFill>
                  <a:srgbClr val="FF0000"/>
                </a:solidFill>
                <a:latin typeface="Courier New" panose="02070309020205020404" pitchFamily="49" charset="0"/>
                <a:cs typeface="Courier New" panose="02070309020205020404" pitchFamily="49" charset="0"/>
              </a:rPr>
              <a:t>OSTCBPrio</a:t>
            </a:r>
            <a:r>
              <a:rPr lang="en-US" altLang="zh-CN" sz="2000" dirty="0" smtClean="0">
                <a:solidFill>
                  <a:srgbClr val="FF0000"/>
                </a:solidFill>
                <a:latin typeface="Courier New" panose="02070309020205020404" pitchFamily="49" charset="0"/>
                <a:cs typeface="Courier New" panose="02070309020205020404" pitchFamily="49" charset="0"/>
              </a:rPr>
              <a:t>;   /*</a:t>
            </a:r>
            <a:r>
              <a:rPr lang="zh-CN" altLang="en-US" sz="2000" dirty="0" smtClean="0">
                <a:solidFill>
                  <a:srgbClr val="FF0000"/>
                </a:solidFill>
                <a:latin typeface="宋体" panose="02010600030101010101" pitchFamily="2" charset="-122"/>
              </a:rPr>
              <a:t>任务优先级*</a:t>
            </a:r>
            <a:r>
              <a:rPr lang="en-US" altLang="zh-CN" sz="2000" dirty="0" smtClean="0">
                <a:solidFill>
                  <a:srgbClr val="FF0000"/>
                </a:solidFill>
                <a:latin typeface="宋体" panose="02010600030101010101" pitchFamily="2" charset="-122"/>
              </a:rPr>
              <a:t>/</a:t>
            </a:r>
            <a:endParaRPr lang="en-US" altLang="zh-CN" sz="2000" dirty="0" smtClean="0">
              <a:solidFill>
                <a:srgbClr val="FF0000"/>
              </a:solidFill>
              <a:latin typeface="Courier" charset="0"/>
            </a:endParaRPr>
          </a:p>
          <a:p>
            <a:pPr>
              <a:buFontTx/>
              <a:buNone/>
            </a:pPr>
            <a:r>
              <a:rPr lang="en-US" altLang="zh-CN" sz="2000" dirty="0" err="1" smtClean="0">
                <a:solidFill>
                  <a:srgbClr val="000000"/>
                </a:solidFill>
                <a:latin typeface="Courier New" panose="02070309020205020404" pitchFamily="49" charset="0"/>
                <a:cs typeface="Courier New" panose="02070309020205020404" pitchFamily="49" charset="0"/>
              </a:rPr>
              <a:t>INT8U</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OSTCBX</a:t>
            </a:r>
            <a:r>
              <a:rPr lang="en-US" altLang="zh-CN" sz="2000" dirty="0" smtClean="0">
                <a:solidFill>
                  <a:srgbClr val="000000"/>
                </a:solidFill>
                <a:latin typeface="Courier New" panose="02070309020205020404" pitchFamily="49" charset="0"/>
                <a:cs typeface="Courier New" panose="02070309020205020404" pitchFamily="49" charset="0"/>
              </a:rPr>
              <a:t>;      /*</a:t>
            </a:r>
            <a:r>
              <a:rPr lang="zh-CN" altLang="en-US" sz="2000" dirty="0" smtClean="0">
                <a:solidFill>
                  <a:srgbClr val="000000"/>
                </a:solidFill>
                <a:latin typeface="宋体" panose="02010600030101010101" pitchFamily="2" charset="-122"/>
              </a:rPr>
              <a:t>用于加速进入就绪态的过程</a:t>
            </a:r>
            <a:r>
              <a:rPr lang="zh-CN" altLang="en-US" sz="2000" dirty="0" smtClean="0">
                <a:solidFill>
                  <a:srgbClr val="000000"/>
                </a:solidFill>
                <a:latin typeface="Courier New" panose="02070309020205020404" pitchFamily="49" charset="0"/>
                <a:cs typeface="Courier New" panose="02070309020205020404" pitchFamily="49" charset="0"/>
              </a:rPr>
              <a:t>*</a:t>
            </a:r>
            <a:r>
              <a:rPr lang="en-US" altLang="zh-CN" sz="2000" dirty="0" smtClean="0">
                <a:solidFill>
                  <a:srgbClr val="000000"/>
                </a:solidFill>
                <a:latin typeface="Courier New" panose="02070309020205020404" pitchFamily="49" charset="0"/>
                <a:cs typeface="Courier New" panose="02070309020205020404" pitchFamily="49" charset="0"/>
              </a:rPr>
              <a:t>/ </a:t>
            </a:r>
            <a:endParaRPr lang="en-US" altLang="zh-CN" sz="2000" dirty="0" smtClean="0">
              <a:solidFill>
                <a:srgbClr val="000000"/>
              </a:solidFill>
              <a:latin typeface="Courier" charset="0"/>
            </a:endParaRPr>
          </a:p>
          <a:p>
            <a:pPr>
              <a:buFontTx/>
              <a:buNone/>
            </a:pPr>
            <a:r>
              <a:rPr lang="en-US" altLang="zh-CN" sz="2000" dirty="0" err="1" smtClean="0">
                <a:solidFill>
                  <a:srgbClr val="000000"/>
                </a:solidFill>
                <a:latin typeface="Courier New" panose="02070309020205020404" pitchFamily="49" charset="0"/>
                <a:cs typeface="Courier New" panose="02070309020205020404" pitchFamily="49" charset="0"/>
              </a:rPr>
              <a:t>INT8U</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OSTCBY</a:t>
            </a:r>
            <a:r>
              <a:rPr lang="en-US" altLang="zh-CN" sz="2000" dirty="0" smtClean="0">
                <a:solidFill>
                  <a:srgbClr val="000000"/>
                </a:solidFill>
                <a:latin typeface="Courier New" panose="02070309020205020404" pitchFamily="49" charset="0"/>
                <a:cs typeface="Courier New" panose="02070309020205020404" pitchFamily="49" charset="0"/>
              </a:rPr>
              <a:t>;      /*</a:t>
            </a:r>
            <a:r>
              <a:rPr lang="zh-CN" altLang="en-US" sz="2000" dirty="0" smtClean="0">
                <a:solidFill>
                  <a:srgbClr val="000000"/>
                </a:solidFill>
                <a:latin typeface="宋体" panose="02010600030101010101" pitchFamily="2" charset="-122"/>
              </a:rPr>
              <a:t>用于加速进入就绪态的过程</a:t>
            </a:r>
            <a:r>
              <a:rPr lang="zh-CN" altLang="en-US" sz="2000" dirty="0" smtClean="0">
                <a:solidFill>
                  <a:srgbClr val="000000"/>
                </a:solidFill>
                <a:latin typeface="Courier New" panose="02070309020205020404" pitchFamily="49" charset="0"/>
                <a:cs typeface="Courier New" panose="02070309020205020404" pitchFamily="49" charset="0"/>
              </a:rPr>
              <a:t>*</a:t>
            </a:r>
            <a:r>
              <a:rPr lang="en-US" altLang="zh-CN" sz="2000" dirty="0" smtClean="0">
                <a:solidFill>
                  <a:srgbClr val="000000"/>
                </a:solidFill>
                <a:latin typeface="Courier New" panose="02070309020205020404" pitchFamily="49" charset="0"/>
                <a:cs typeface="Courier New" panose="02070309020205020404" pitchFamily="49" charset="0"/>
              </a:rPr>
              <a:t>/ </a:t>
            </a:r>
            <a:endParaRPr lang="en-US" altLang="zh-CN" sz="2000" dirty="0" smtClean="0">
              <a:solidFill>
                <a:srgbClr val="000000"/>
              </a:solidFill>
              <a:latin typeface="Courier" charset="0"/>
            </a:endParaRPr>
          </a:p>
          <a:p>
            <a:pPr>
              <a:buFontTx/>
              <a:buNone/>
            </a:pPr>
            <a:r>
              <a:rPr lang="en-US" altLang="zh-CN" sz="2000" dirty="0" err="1" smtClean="0">
                <a:solidFill>
                  <a:srgbClr val="000000"/>
                </a:solidFill>
                <a:latin typeface="Courier New" panose="02070309020205020404" pitchFamily="49" charset="0"/>
                <a:cs typeface="Courier New" panose="02070309020205020404" pitchFamily="49" charset="0"/>
              </a:rPr>
              <a:t>INT8U</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OSTCBBitX</a:t>
            </a:r>
            <a:r>
              <a:rPr lang="en-US" altLang="zh-CN" sz="2000" dirty="0" smtClean="0">
                <a:solidFill>
                  <a:srgbClr val="000000"/>
                </a:solidFill>
                <a:latin typeface="Courier New" panose="02070309020205020404" pitchFamily="49" charset="0"/>
                <a:cs typeface="Courier New" panose="02070309020205020404" pitchFamily="49" charset="0"/>
              </a:rPr>
              <a:t>;   /*</a:t>
            </a:r>
            <a:r>
              <a:rPr lang="zh-CN" altLang="en-US" sz="2000" dirty="0" smtClean="0">
                <a:solidFill>
                  <a:srgbClr val="000000"/>
                </a:solidFill>
                <a:latin typeface="宋体" panose="02010600030101010101" pitchFamily="2" charset="-122"/>
              </a:rPr>
              <a:t>用于加速进入就绪态的过程</a:t>
            </a:r>
            <a:r>
              <a:rPr lang="zh-CN" altLang="en-US" sz="2000" dirty="0" smtClean="0">
                <a:solidFill>
                  <a:srgbClr val="000000"/>
                </a:solidFill>
                <a:latin typeface="Courier New" panose="02070309020205020404" pitchFamily="49" charset="0"/>
                <a:cs typeface="Courier New" panose="02070309020205020404" pitchFamily="49" charset="0"/>
              </a:rPr>
              <a:t>*</a:t>
            </a:r>
            <a:r>
              <a:rPr lang="en-US" altLang="zh-CN" sz="2000" dirty="0" smtClean="0">
                <a:solidFill>
                  <a:srgbClr val="000000"/>
                </a:solidFill>
                <a:latin typeface="Courier New" panose="02070309020205020404" pitchFamily="49" charset="0"/>
                <a:cs typeface="Courier New" panose="02070309020205020404" pitchFamily="49" charset="0"/>
              </a:rPr>
              <a:t>/ </a:t>
            </a:r>
            <a:endParaRPr lang="en-US" altLang="zh-CN" sz="2000" dirty="0" smtClean="0">
              <a:solidFill>
                <a:srgbClr val="000000"/>
              </a:solidFill>
              <a:latin typeface="Courier" charset="0"/>
            </a:endParaRPr>
          </a:p>
          <a:p>
            <a:pPr>
              <a:buFontTx/>
              <a:buNone/>
            </a:pPr>
            <a:r>
              <a:rPr lang="en-US" altLang="zh-CN" sz="2000" dirty="0" err="1" smtClean="0">
                <a:solidFill>
                  <a:srgbClr val="000000"/>
                </a:solidFill>
                <a:latin typeface="Courier New" panose="02070309020205020404" pitchFamily="49" charset="0"/>
                <a:cs typeface="Courier New" panose="02070309020205020404" pitchFamily="49" charset="0"/>
              </a:rPr>
              <a:t>INT8U</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OSTCBBitY</a:t>
            </a:r>
            <a:r>
              <a:rPr lang="en-US" altLang="zh-CN" sz="2000" dirty="0" smtClean="0">
                <a:solidFill>
                  <a:srgbClr val="000000"/>
                </a:solidFill>
                <a:latin typeface="Courier New" panose="02070309020205020404" pitchFamily="49" charset="0"/>
                <a:cs typeface="Courier New" panose="02070309020205020404" pitchFamily="49" charset="0"/>
              </a:rPr>
              <a:t>;</a:t>
            </a:r>
            <a:r>
              <a:rPr lang="en-US" altLang="zh-CN" sz="2000" dirty="0" smtClean="0">
                <a:solidFill>
                  <a:srgbClr val="000000"/>
                </a:solidFill>
              </a:rPr>
              <a:t> </a:t>
            </a:r>
            <a:r>
              <a:rPr lang="en-US" altLang="zh-CN" sz="2000" dirty="0" smtClean="0">
                <a:solidFill>
                  <a:srgbClr val="000000"/>
                </a:solidFill>
                <a:latin typeface="Courier" charset="0"/>
              </a:rPr>
              <a:t>   </a:t>
            </a:r>
            <a:r>
              <a:rPr lang="en-US" altLang="zh-CN" sz="2000" dirty="0" smtClean="0">
                <a:solidFill>
                  <a:srgbClr val="000000"/>
                </a:solidFill>
                <a:latin typeface="Courier New" panose="02070309020205020404" pitchFamily="49" charset="0"/>
                <a:cs typeface="Courier New" panose="02070309020205020404" pitchFamily="49" charset="0"/>
              </a:rPr>
              <a:t>/*</a:t>
            </a:r>
            <a:r>
              <a:rPr lang="zh-CN" altLang="en-US" sz="2000" dirty="0" smtClean="0">
                <a:solidFill>
                  <a:srgbClr val="000000"/>
                </a:solidFill>
                <a:latin typeface="宋体" panose="02010600030101010101" pitchFamily="2" charset="-122"/>
              </a:rPr>
              <a:t>用于加速进入就绪态的过程</a:t>
            </a:r>
            <a:r>
              <a:rPr lang="zh-CN" altLang="en-US" sz="2000" dirty="0" smtClean="0">
                <a:solidFill>
                  <a:srgbClr val="000000"/>
                </a:solidFill>
                <a:latin typeface="Courier New" panose="02070309020205020404" pitchFamily="49" charset="0"/>
                <a:cs typeface="Courier New" panose="02070309020205020404" pitchFamily="49" charset="0"/>
              </a:rPr>
              <a:t>*</a:t>
            </a:r>
            <a:r>
              <a:rPr lang="en-US" altLang="zh-CN" sz="2000" dirty="0" smtClean="0">
                <a:solidFill>
                  <a:srgbClr val="000000"/>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185209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15363">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15363">
                                            <p:txEl>
                                              <p:pRg st="6" end="6"/>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1536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3.8|13.5"/>
</p:tagLst>
</file>

<file path=ppt/theme/theme1.xml><?xml version="1.0" encoding="utf-8"?>
<a:theme xmlns:a="http://schemas.openxmlformats.org/drawingml/2006/main" name="1_os-8">
  <a:themeElements>
    <a:clrScheme name="1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1_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1_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1_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1_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1_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1_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1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11070</TotalTime>
  <Words>3151</Words>
  <Application>Microsoft Office PowerPoint</Application>
  <PresentationFormat>自定义</PresentationFormat>
  <Paragraphs>471</Paragraphs>
  <Slides>47</Slides>
  <Notes>14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49" baseType="lpstr">
      <vt:lpstr>1_os-8</vt:lpstr>
      <vt:lpstr>剪辑</vt:lpstr>
      <vt:lpstr> 操作系统</vt:lpstr>
      <vt:lpstr>第4章 线程</vt:lpstr>
      <vt:lpstr>4.1 线程的引入</vt:lpstr>
      <vt:lpstr>4.1 线程的引入 回顾 进程的描述与表达</vt:lpstr>
      <vt:lpstr>PowerPoint 演示文稿</vt:lpstr>
      <vt:lpstr>进程PCB</vt:lpstr>
      <vt:lpstr>进程PCB</vt:lpstr>
      <vt:lpstr>进程PCB</vt:lpstr>
      <vt:lpstr>UCOS任务控制块</vt:lpstr>
      <vt:lpstr>PowerPoint 演示文稿</vt:lpstr>
      <vt:lpstr>4.1 线程的引入 计算机硬件体系结构</vt:lpstr>
      <vt:lpstr>再看看IE浏览器的工作过程</vt:lpstr>
      <vt:lpstr>再看看IE浏览器的工作过程</vt:lpstr>
      <vt:lpstr>再看看IE浏览器的工作过程</vt:lpstr>
      <vt:lpstr>4.1 线程的引入 多进程是操作系统的基本特点</vt:lpstr>
      <vt:lpstr>4.1 线程的引入 是否可以资源不动而切换指令序列?</vt:lpstr>
      <vt:lpstr>PowerPoint 演示文稿</vt:lpstr>
      <vt:lpstr>多个执行序列+一个地址空间是否实用?</vt:lpstr>
      <vt:lpstr>前面的例子使用子进程+IPC不可以吗？</vt:lpstr>
      <vt:lpstr>多线程编程的4个优点：</vt:lpstr>
      <vt:lpstr>线程有2种实现方法：（1）用户层的用户线程                          （2）内核层的内核线程</vt:lpstr>
      <vt:lpstr>PowerPoint 演示文稿</vt:lpstr>
      <vt:lpstr>PowerPoint 演示文稿</vt:lpstr>
      <vt:lpstr>PowerPoint 演示文稿</vt:lpstr>
      <vt:lpstr>PowerPoint 演示文稿</vt:lpstr>
      <vt:lpstr>PowerPoint 演示文稿</vt:lpstr>
      <vt:lpstr>PowerPoint 演示文稿</vt:lpstr>
      <vt:lpstr>和用户级相比，内核级线程有什么不同? 以x86下的linux为例</vt:lpstr>
      <vt:lpstr>PowerPoint 演示文稿</vt:lpstr>
      <vt:lpstr>PowerPoint 演示文稿</vt:lpstr>
      <vt:lpstr>PowerPoint 演示文稿</vt:lpstr>
      <vt:lpstr>PowerPoint 演示文稿</vt:lpstr>
      <vt:lpstr>PowerPoint 演示文稿</vt:lpstr>
      <vt:lpstr>PowerPoint 演示文稿</vt:lpstr>
      <vt:lpstr>4.3 两种线程模型的比较</vt:lpstr>
      <vt:lpstr>进程模型与线程模型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Processes</dc:title>
  <dc:creator>Marilyn Turnamian</dc:creator>
  <cp:lastModifiedBy>hit1</cp:lastModifiedBy>
  <cp:revision>474</cp:revision>
  <cp:lastPrinted>2001-06-14T14:14:54Z</cp:lastPrinted>
  <dcterms:created xsi:type="dcterms:W3CDTF">2009-09-02T23:06:51Z</dcterms:created>
  <dcterms:modified xsi:type="dcterms:W3CDTF">2017-11-09T01:43:29Z</dcterms:modified>
</cp:coreProperties>
</file>